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56" r:id="rId5"/>
    <p:sldId id="257" r:id="rId6"/>
    <p:sldId id="258" r:id="rId7"/>
    <p:sldId id="259" r:id="rId8"/>
    <p:sldId id="260" r:id="rId9"/>
    <p:sldId id="261" r:id="rId10"/>
    <p:sldId id="262" r:id="rId11"/>
    <p:sldId id="263" r:id="rId12"/>
  </p:sldIdLst>
  <p:sldSz cx="18288000" cy="10287000"/>
  <p:notesSz cx="6858000" cy="9144000"/>
  <p:embeddedFontLst>
    <p:embeddedFont>
      <p:font typeface="Bellamie" pitchFamily="2" charset="0"/>
      <p:regular r:id="rId13"/>
      <p:italic r:id="rId14"/>
      <p:boldItalic r:id="rId15"/>
    </p:embeddedFont>
    <p:embeddedFont>
      <p:font typeface="Calibri (MS)" panose="020F0502020204030204" pitchFamily="34" charset="0"/>
      <p:regular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116B10C-FD77-9AE9-6BBC-ED85DEFBDF27}" name="Vicky Davies" initials="VD" userId="S::vicky@pinstone.co.uk::a8708872-c4aa-47e9-879c-6eb03309afcf" providerId="AD"/>
  <p188:author id="{E269C1C8-EF41-A35C-ACE5-598F8E48A4E6}" name="Laura Ryan" initials="LR" userId="S::laura@lavenpark.co.uk::f357510e-086f-43ad-bc9e-df258ac400a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599" autoAdjust="0"/>
  </p:normalViewPr>
  <p:slideViewPr>
    <p:cSldViewPr>
      <p:cViewPr varScale="1">
        <p:scale>
          <a:sx n="58" d="100"/>
          <a:sy n="58" d="100"/>
        </p:scale>
        <p:origin x="264" y="5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1.fntdata"/><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font" Target="fonts/font4.fntdata"/><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font" Target="fonts/font3.fntdata"/><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2.fntdata"/><Relationship Id="rId22"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cky Davies" userId="a8708872-c4aa-47e9-879c-6eb03309afcf" providerId="ADAL" clId="{C1B31423-8C41-444C-853A-DC0F6F2731FE}"/>
    <pc:docChg chg="modSld">
      <pc:chgData name="Vicky Davies" userId="a8708872-c4aa-47e9-879c-6eb03309afcf" providerId="ADAL" clId="{C1B31423-8C41-444C-853A-DC0F6F2731FE}" dt="2024-02-20T10:13:47.419" v="15" actId="1076"/>
      <pc:docMkLst>
        <pc:docMk/>
      </pc:docMkLst>
      <pc:sldChg chg="modSp mod">
        <pc:chgData name="Vicky Davies" userId="a8708872-c4aa-47e9-879c-6eb03309afcf" providerId="ADAL" clId="{C1B31423-8C41-444C-853A-DC0F6F2731FE}" dt="2024-02-20T10:13:04.197" v="12" actId="1076"/>
        <pc:sldMkLst>
          <pc:docMk/>
          <pc:sldMk cId="0" sldId="258"/>
        </pc:sldMkLst>
        <pc:grpChg chg="mod">
          <ac:chgData name="Vicky Davies" userId="a8708872-c4aa-47e9-879c-6eb03309afcf" providerId="ADAL" clId="{C1B31423-8C41-444C-853A-DC0F6F2731FE}" dt="2024-02-20T10:13:04.197" v="12" actId="1076"/>
          <ac:grpSpMkLst>
            <pc:docMk/>
            <pc:sldMk cId="0" sldId="258"/>
            <ac:grpSpMk id="4" creationId="{00000000-0000-0000-0000-000000000000}"/>
          </ac:grpSpMkLst>
        </pc:grpChg>
      </pc:sldChg>
      <pc:sldChg chg="modSp mod">
        <pc:chgData name="Vicky Davies" userId="a8708872-c4aa-47e9-879c-6eb03309afcf" providerId="ADAL" clId="{C1B31423-8C41-444C-853A-DC0F6F2731FE}" dt="2024-02-20T10:13:08.725" v="13" actId="1076"/>
        <pc:sldMkLst>
          <pc:docMk/>
          <pc:sldMk cId="0" sldId="259"/>
        </pc:sldMkLst>
        <pc:spChg chg="mod">
          <ac:chgData name="Vicky Davies" userId="a8708872-c4aa-47e9-879c-6eb03309afcf" providerId="ADAL" clId="{C1B31423-8C41-444C-853A-DC0F6F2731FE}" dt="2024-02-20T10:12:41.542" v="6" actId="1076"/>
          <ac:spMkLst>
            <pc:docMk/>
            <pc:sldMk cId="0" sldId="259"/>
            <ac:spMk id="5" creationId="{00000000-0000-0000-0000-000000000000}"/>
          </ac:spMkLst>
        </pc:spChg>
        <pc:spChg chg="mod">
          <ac:chgData name="Vicky Davies" userId="a8708872-c4aa-47e9-879c-6eb03309afcf" providerId="ADAL" clId="{C1B31423-8C41-444C-853A-DC0F6F2731FE}" dt="2024-02-20T10:12:47.529" v="8" actId="1076"/>
          <ac:spMkLst>
            <pc:docMk/>
            <pc:sldMk cId="0" sldId="259"/>
            <ac:spMk id="6" creationId="{00000000-0000-0000-0000-000000000000}"/>
          </ac:spMkLst>
        </pc:spChg>
        <pc:spChg chg="mod">
          <ac:chgData name="Vicky Davies" userId="a8708872-c4aa-47e9-879c-6eb03309afcf" providerId="ADAL" clId="{C1B31423-8C41-444C-853A-DC0F6F2731FE}" dt="2024-02-20T10:12:52.130" v="10" actId="1076"/>
          <ac:spMkLst>
            <pc:docMk/>
            <pc:sldMk cId="0" sldId="259"/>
            <ac:spMk id="7" creationId="{00000000-0000-0000-0000-000000000000}"/>
          </ac:spMkLst>
        </pc:spChg>
        <pc:grpChg chg="mod">
          <ac:chgData name="Vicky Davies" userId="a8708872-c4aa-47e9-879c-6eb03309afcf" providerId="ADAL" clId="{C1B31423-8C41-444C-853A-DC0F6F2731FE}" dt="2024-02-20T10:13:08.725" v="13" actId="1076"/>
          <ac:grpSpMkLst>
            <pc:docMk/>
            <pc:sldMk cId="0" sldId="259"/>
            <ac:grpSpMk id="3" creationId="{00000000-0000-0000-0000-000000000000}"/>
          </ac:grpSpMkLst>
        </pc:grpChg>
      </pc:sldChg>
      <pc:sldChg chg="addSp modSp mod">
        <pc:chgData name="Vicky Davies" userId="a8708872-c4aa-47e9-879c-6eb03309afcf" providerId="ADAL" clId="{C1B31423-8C41-444C-853A-DC0F6F2731FE}" dt="2024-02-20T10:13:47.419" v="15" actId="1076"/>
        <pc:sldMkLst>
          <pc:docMk/>
          <pc:sldMk cId="0" sldId="260"/>
        </pc:sldMkLst>
        <pc:spChg chg="add mod">
          <ac:chgData name="Vicky Davies" userId="a8708872-c4aa-47e9-879c-6eb03309afcf" providerId="ADAL" clId="{C1B31423-8C41-444C-853A-DC0F6F2731FE}" dt="2024-02-20T10:13:47.419" v="15" actId="1076"/>
          <ac:spMkLst>
            <pc:docMk/>
            <pc:sldMk cId="0" sldId="260"/>
            <ac:spMk id="9" creationId="{E244673B-FF46-681B-0956-21D59C868A22}"/>
          </ac:spMkLst>
        </pc:spChg>
      </pc:sldChg>
      <pc:sldChg chg="modSp delCm modCm">
        <pc:chgData name="Vicky Davies" userId="a8708872-c4aa-47e9-879c-6eb03309afcf" providerId="ADAL" clId="{C1B31423-8C41-444C-853A-DC0F6F2731FE}" dt="2024-02-20T09:58:04.195" v="4"/>
        <pc:sldMkLst>
          <pc:docMk/>
          <pc:sldMk cId="0" sldId="261"/>
        </pc:sldMkLst>
        <pc:spChg chg="mod">
          <ac:chgData name="Vicky Davies" userId="a8708872-c4aa-47e9-879c-6eb03309afcf" providerId="ADAL" clId="{C1B31423-8C41-444C-853A-DC0F6F2731FE}" dt="2024-02-20T09:57:25.684" v="0"/>
          <ac:spMkLst>
            <pc:docMk/>
            <pc:sldMk cId="0" sldId="261"/>
            <ac:spMk id="12" creationId="{00000000-0000-0000-0000-000000000000}"/>
          </ac:spMkLst>
        </pc:spChg>
        <pc:extLst>
          <p:ext xmlns:p="http://schemas.openxmlformats.org/presentationml/2006/main" uri="{D6D511B9-2390-475A-947B-AFAB55BFBCF1}">
            <pc226:cmChg xmlns:pc226="http://schemas.microsoft.com/office/powerpoint/2022/06/main/command" chg="del mod">
              <pc226:chgData name="Vicky Davies" userId="a8708872-c4aa-47e9-879c-6eb03309afcf" providerId="ADAL" clId="{C1B31423-8C41-444C-853A-DC0F6F2731FE}" dt="2024-02-20T09:58:04.195" v="4"/>
              <pc2:cmMkLst xmlns:pc2="http://schemas.microsoft.com/office/powerpoint/2019/9/main/command">
                <pc:docMk/>
                <pc:sldMk cId="0" sldId="261"/>
                <pc2:cmMk id="{02C102E7-16B3-485F-BF28-778EB79146CB}"/>
              </pc2:cmMkLst>
            </pc226:cmChg>
          </p:ext>
        </pc:extLst>
      </pc:sldChg>
      <pc:sldChg chg="modSp">
        <pc:chgData name="Vicky Davies" userId="a8708872-c4aa-47e9-879c-6eb03309afcf" providerId="ADAL" clId="{C1B31423-8C41-444C-853A-DC0F6F2731FE}" dt="2024-02-20T09:57:36.926" v="1"/>
        <pc:sldMkLst>
          <pc:docMk/>
          <pc:sldMk cId="0" sldId="262"/>
        </pc:sldMkLst>
        <pc:spChg chg="mod">
          <ac:chgData name="Vicky Davies" userId="a8708872-c4aa-47e9-879c-6eb03309afcf" providerId="ADAL" clId="{C1B31423-8C41-444C-853A-DC0F6F2731FE}" dt="2024-02-20T09:57:36.926" v="1"/>
          <ac:spMkLst>
            <pc:docMk/>
            <pc:sldMk cId="0" sldId="262"/>
            <ac:spMk id="12" creationId="{00000000-0000-0000-0000-000000000000}"/>
          </ac:spMkLst>
        </pc:spChg>
      </pc:sldChg>
      <pc:sldChg chg="modSp">
        <pc:chgData name="Vicky Davies" userId="a8708872-c4aa-47e9-879c-6eb03309afcf" providerId="ADAL" clId="{C1B31423-8C41-444C-853A-DC0F6F2731FE}" dt="2024-02-20T09:57:44.025" v="2"/>
        <pc:sldMkLst>
          <pc:docMk/>
          <pc:sldMk cId="0" sldId="263"/>
        </pc:sldMkLst>
        <pc:spChg chg="mod">
          <ac:chgData name="Vicky Davies" userId="a8708872-c4aa-47e9-879c-6eb03309afcf" providerId="ADAL" clId="{C1B31423-8C41-444C-853A-DC0F6F2731FE}" dt="2024-02-20T09:57:44.025" v="2"/>
          <ac:spMkLst>
            <pc:docMk/>
            <pc:sldMk cId="0" sldId="263"/>
            <ac:spMk id="7"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2/20/24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14.sv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2.png"/><Relationship Id="rId7" Type="http://schemas.openxmlformats.org/officeDocument/2006/relationships/image" Target="../media/image18.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hyperlink" Target="https://www.dropbox.com/scl/fo/qqxnkxpno2osl90urucfs/h?rlkey=3dkf5epol2qfgwnf1itofssvy&amp;dl=0"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hyperlink" Target="https://www.dropbox.com/scl/fo/qqxnkxpno2osl90urucfs/h?rlkey=3dkf5epol2qfgwnf1itofssvy&amp;dl=0"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7.png"/><Relationship Id="rId7" Type="http://schemas.openxmlformats.org/officeDocument/2006/relationships/image" Target="../media/image25.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8.png"/><Relationship Id="rId9" Type="http://schemas.openxmlformats.org/officeDocument/2006/relationships/hyperlink" Target="https://www.dropbox.com/scl/fo/qqxnkxpno2osl90urucfs/h?rlkey=3dkf5epol2qfgwnf1itofssvy&amp;dl=0"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hyperlink" Target="https://www.dropbox.com/scl/fo/qqxnkxpno2osl90urucfs/h?rlkey=3dkf5epol2qfgwnf1itofssvy&amp;dl=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2" name="Group 2"/>
          <p:cNvGrpSpPr/>
          <p:nvPr/>
        </p:nvGrpSpPr>
        <p:grpSpPr>
          <a:xfrm>
            <a:off x="702194" y="1028700"/>
            <a:ext cx="16883613" cy="8607495"/>
            <a:chOff x="0" y="0"/>
            <a:chExt cx="4446713" cy="2266995"/>
          </a:xfrm>
        </p:grpSpPr>
        <p:sp>
          <p:nvSpPr>
            <p:cNvPr id="3" name="Freeform 3"/>
            <p:cNvSpPr/>
            <p:nvPr/>
          </p:nvSpPr>
          <p:spPr>
            <a:xfrm>
              <a:off x="0" y="0"/>
              <a:ext cx="4446713" cy="2266995"/>
            </a:xfrm>
            <a:custGeom>
              <a:avLst/>
              <a:gdLst/>
              <a:ahLst/>
              <a:cxnLst/>
              <a:rect l="l" t="t" r="r" b="b"/>
              <a:pathLst>
                <a:path w="4446713" h="2266995">
                  <a:moveTo>
                    <a:pt x="0" y="0"/>
                  </a:moveTo>
                  <a:lnTo>
                    <a:pt x="4446713" y="0"/>
                  </a:lnTo>
                  <a:lnTo>
                    <a:pt x="4446713" y="2266995"/>
                  </a:lnTo>
                  <a:lnTo>
                    <a:pt x="0" y="2266995"/>
                  </a:lnTo>
                  <a:close/>
                </a:path>
              </a:pathLst>
            </a:custGeom>
            <a:solidFill>
              <a:srgbClr val="000000"/>
            </a:solidFill>
            <a:ln w="38100" cap="sq">
              <a:solidFill>
                <a:srgbClr val="F2C55E"/>
              </a:solidFill>
              <a:prstDash val="solid"/>
              <a:miter/>
            </a:ln>
          </p:spPr>
          <p:txBody>
            <a:bodyPr/>
            <a:lstStyle/>
            <a:p>
              <a:endParaRPr lang="en-GB" dirty="0"/>
            </a:p>
          </p:txBody>
        </p:sp>
        <p:sp>
          <p:nvSpPr>
            <p:cNvPr id="4" name="TextBox 4"/>
            <p:cNvSpPr txBox="1"/>
            <p:nvPr/>
          </p:nvSpPr>
          <p:spPr>
            <a:xfrm>
              <a:off x="0" y="-47625"/>
              <a:ext cx="4446713" cy="2314620"/>
            </a:xfrm>
            <a:prstGeom prst="rect">
              <a:avLst/>
            </a:prstGeom>
          </p:spPr>
          <p:txBody>
            <a:bodyPr lIns="50800" tIns="50800" rIns="50800" bIns="50800" rtlCol="0" anchor="ctr"/>
            <a:lstStyle/>
            <a:p>
              <a:pPr algn="ctr">
                <a:lnSpc>
                  <a:spcPts val="2659"/>
                </a:lnSpc>
              </a:pPr>
              <a:endParaRPr dirty="0"/>
            </a:p>
          </p:txBody>
        </p:sp>
      </p:grpSp>
      <p:grpSp>
        <p:nvGrpSpPr>
          <p:cNvPr id="5" name="Group 5"/>
          <p:cNvGrpSpPr/>
          <p:nvPr/>
        </p:nvGrpSpPr>
        <p:grpSpPr>
          <a:xfrm>
            <a:off x="5346676" y="95081"/>
            <a:ext cx="8059055" cy="1867238"/>
            <a:chOff x="0" y="0"/>
            <a:chExt cx="2122550" cy="491783"/>
          </a:xfrm>
        </p:grpSpPr>
        <p:sp>
          <p:nvSpPr>
            <p:cNvPr id="6" name="Freeform 6"/>
            <p:cNvSpPr/>
            <p:nvPr/>
          </p:nvSpPr>
          <p:spPr>
            <a:xfrm>
              <a:off x="0" y="0"/>
              <a:ext cx="2122550" cy="491783"/>
            </a:xfrm>
            <a:custGeom>
              <a:avLst/>
              <a:gdLst/>
              <a:ahLst/>
              <a:cxnLst/>
              <a:rect l="l" t="t" r="r" b="b"/>
              <a:pathLst>
                <a:path w="2122550" h="491783">
                  <a:moveTo>
                    <a:pt x="48993" y="0"/>
                  </a:moveTo>
                  <a:lnTo>
                    <a:pt x="2073556" y="0"/>
                  </a:lnTo>
                  <a:cubicBezTo>
                    <a:pt x="2086550" y="0"/>
                    <a:pt x="2099012" y="5162"/>
                    <a:pt x="2108200" y="14350"/>
                  </a:cubicBezTo>
                  <a:cubicBezTo>
                    <a:pt x="2117388" y="23538"/>
                    <a:pt x="2122550" y="35999"/>
                    <a:pt x="2122550" y="48993"/>
                  </a:cubicBezTo>
                  <a:lnTo>
                    <a:pt x="2122550" y="442790"/>
                  </a:lnTo>
                  <a:cubicBezTo>
                    <a:pt x="2122550" y="455784"/>
                    <a:pt x="2117388" y="468245"/>
                    <a:pt x="2108200" y="477433"/>
                  </a:cubicBezTo>
                  <a:cubicBezTo>
                    <a:pt x="2099012" y="486621"/>
                    <a:pt x="2086550" y="491783"/>
                    <a:pt x="2073556" y="491783"/>
                  </a:cubicBezTo>
                  <a:lnTo>
                    <a:pt x="48993" y="491783"/>
                  </a:lnTo>
                  <a:cubicBezTo>
                    <a:pt x="35999" y="491783"/>
                    <a:pt x="23538" y="486621"/>
                    <a:pt x="14350" y="477433"/>
                  </a:cubicBezTo>
                  <a:cubicBezTo>
                    <a:pt x="5162" y="468245"/>
                    <a:pt x="0" y="455784"/>
                    <a:pt x="0" y="442790"/>
                  </a:cubicBezTo>
                  <a:lnTo>
                    <a:pt x="0" y="48993"/>
                  </a:lnTo>
                  <a:cubicBezTo>
                    <a:pt x="0" y="35999"/>
                    <a:pt x="5162" y="23538"/>
                    <a:pt x="14350" y="14350"/>
                  </a:cubicBezTo>
                  <a:cubicBezTo>
                    <a:pt x="23538" y="5162"/>
                    <a:pt x="35999" y="0"/>
                    <a:pt x="48993" y="0"/>
                  </a:cubicBezTo>
                  <a:close/>
                </a:path>
              </a:pathLst>
            </a:custGeom>
            <a:solidFill>
              <a:srgbClr val="000000"/>
            </a:solidFill>
            <a:ln w="38100" cap="rnd">
              <a:solidFill>
                <a:srgbClr val="F2C55E"/>
              </a:solidFill>
              <a:prstDash val="solid"/>
              <a:round/>
            </a:ln>
          </p:spPr>
          <p:txBody>
            <a:bodyPr/>
            <a:lstStyle/>
            <a:p>
              <a:endParaRPr lang="en-GB" dirty="0"/>
            </a:p>
          </p:txBody>
        </p:sp>
        <p:sp>
          <p:nvSpPr>
            <p:cNvPr id="7" name="TextBox 7"/>
            <p:cNvSpPr txBox="1"/>
            <p:nvPr/>
          </p:nvSpPr>
          <p:spPr>
            <a:xfrm>
              <a:off x="0" y="-47625"/>
              <a:ext cx="2122550" cy="539408"/>
            </a:xfrm>
            <a:prstGeom prst="rect">
              <a:avLst/>
            </a:prstGeom>
          </p:spPr>
          <p:txBody>
            <a:bodyPr lIns="50800" tIns="50800" rIns="50800" bIns="50800" rtlCol="0" anchor="ctr"/>
            <a:lstStyle/>
            <a:p>
              <a:pPr algn="ctr">
                <a:lnSpc>
                  <a:spcPts val="2659"/>
                </a:lnSpc>
              </a:pPr>
              <a:endParaRPr dirty="0"/>
            </a:p>
          </p:txBody>
        </p:sp>
      </p:grpSp>
      <p:sp>
        <p:nvSpPr>
          <p:cNvPr id="8" name="TextBox 8"/>
          <p:cNvSpPr txBox="1"/>
          <p:nvPr/>
        </p:nvSpPr>
        <p:spPr>
          <a:xfrm>
            <a:off x="5598312" y="1845135"/>
            <a:ext cx="7807420" cy="5238205"/>
          </a:xfrm>
          <a:prstGeom prst="rect">
            <a:avLst/>
          </a:prstGeom>
        </p:spPr>
        <p:txBody>
          <a:bodyPr lIns="0" tIns="0" rIns="0" bIns="0" rtlCol="0" anchor="t">
            <a:spAutoFit/>
          </a:bodyPr>
          <a:lstStyle/>
          <a:p>
            <a:pPr algn="ctr">
              <a:lnSpc>
                <a:spcPts val="21030"/>
              </a:lnSpc>
            </a:pPr>
            <a:r>
              <a:rPr lang="en-US" sz="15021" dirty="0">
                <a:solidFill>
                  <a:srgbClr val="F2C55E"/>
                </a:solidFill>
                <a:latin typeface="Bellamie"/>
              </a:rPr>
              <a:t>SOCIAL </a:t>
            </a:r>
          </a:p>
          <a:p>
            <a:pPr algn="ctr">
              <a:lnSpc>
                <a:spcPts val="21030"/>
              </a:lnSpc>
            </a:pPr>
            <a:r>
              <a:rPr lang="en-US" sz="15021" dirty="0">
                <a:solidFill>
                  <a:srgbClr val="F2C55E"/>
                </a:solidFill>
                <a:latin typeface="Bellamie"/>
              </a:rPr>
              <a:t>TOOLKIT</a:t>
            </a:r>
          </a:p>
        </p:txBody>
      </p:sp>
      <p:sp>
        <p:nvSpPr>
          <p:cNvPr id="9" name="Freeform 9"/>
          <p:cNvSpPr/>
          <p:nvPr/>
        </p:nvSpPr>
        <p:spPr>
          <a:xfrm>
            <a:off x="8023439" y="7910966"/>
            <a:ext cx="2705531" cy="2387142"/>
          </a:xfrm>
          <a:custGeom>
            <a:avLst/>
            <a:gdLst/>
            <a:ahLst/>
            <a:cxnLst/>
            <a:rect l="l" t="t" r="r" b="b"/>
            <a:pathLst>
              <a:path w="2705531" h="2387142">
                <a:moveTo>
                  <a:pt x="0" y="0"/>
                </a:moveTo>
                <a:lnTo>
                  <a:pt x="2705530" y="0"/>
                </a:lnTo>
                <a:lnTo>
                  <a:pt x="2705530" y="2387142"/>
                </a:lnTo>
                <a:lnTo>
                  <a:pt x="0" y="2387142"/>
                </a:lnTo>
                <a:lnTo>
                  <a:pt x="0" y="0"/>
                </a:lnTo>
                <a:close/>
              </a:path>
            </a:pathLst>
          </a:custGeom>
          <a:blipFill>
            <a:blip r:embed="rId2"/>
            <a:stretch>
              <a:fillRect l="-27663" r="-21376"/>
            </a:stretch>
          </a:blipFill>
        </p:spPr>
        <p:txBody>
          <a:bodyPr/>
          <a:lstStyle/>
          <a:p>
            <a:endParaRPr lang="en-GB" dirty="0"/>
          </a:p>
        </p:txBody>
      </p:sp>
      <p:sp>
        <p:nvSpPr>
          <p:cNvPr id="10" name="TextBox 10"/>
          <p:cNvSpPr txBox="1"/>
          <p:nvPr/>
        </p:nvSpPr>
        <p:spPr>
          <a:xfrm>
            <a:off x="6017974" y="316229"/>
            <a:ext cx="6627993" cy="1348525"/>
          </a:xfrm>
          <a:prstGeom prst="rect">
            <a:avLst/>
          </a:prstGeom>
        </p:spPr>
        <p:txBody>
          <a:bodyPr lIns="0" tIns="0" rIns="0" bIns="0" rtlCol="0" anchor="t">
            <a:spAutoFit/>
          </a:bodyPr>
          <a:lstStyle/>
          <a:p>
            <a:pPr algn="ctr">
              <a:lnSpc>
                <a:spcPts val="5459"/>
              </a:lnSpc>
            </a:pPr>
            <a:r>
              <a:rPr lang="en-US" sz="3899" dirty="0">
                <a:solidFill>
                  <a:srgbClr val="FFFFFF"/>
                </a:solidFill>
                <a:latin typeface="Bellamie"/>
              </a:rPr>
              <a:t>International Women’s Day 2024</a:t>
            </a:r>
          </a:p>
          <a:p>
            <a:pPr algn="ctr">
              <a:lnSpc>
                <a:spcPts val="5459"/>
              </a:lnSpc>
            </a:pPr>
            <a:r>
              <a:rPr lang="en-US" sz="3899" dirty="0">
                <a:solidFill>
                  <a:srgbClr val="FFFFFF"/>
                </a:solidFill>
                <a:latin typeface="Bellamie"/>
              </a:rPr>
              <a:t>8 March 2024</a:t>
            </a:r>
          </a:p>
        </p:txBody>
      </p:sp>
      <p:sp>
        <p:nvSpPr>
          <p:cNvPr id="11" name="Freeform 11"/>
          <p:cNvSpPr/>
          <p:nvPr/>
        </p:nvSpPr>
        <p:spPr>
          <a:xfrm>
            <a:off x="6604883" y="6796430"/>
            <a:ext cx="5542642" cy="1152026"/>
          </a:xfrm>
          <a:custGeom>
            <a:avLst/>
            <a:gdLst/>
            <a:ahLst/>
            <a:cxnLst/>
            <a:rect l="l" t="t" r="r" b="b"/>
            <a:pathLst>
              <a:path w="5542642" h="1152026">
                <a:moveTo>
                  <a:pt x="0" y="0"/>
                </a:moveTo>
                <a:lnTo>
                  <a:pt x="5542642" y="0"/>
                </a:lnTo>
                <a:lnTo>
                  <a:pt x="5542642" y="1152026"/>
                </a:lnTo>
                <a:lnTo>
                  <a:pt x="0" y="1152026"/>
                </a:lnTo>
                <a:lnTo>
                  <a:pt x="0" y="0"/>
                </a:lnTo>
                <a:close/>
              </a:path>
            </a:pathLst>
          </a:custGeom>
          <a:blipFill>
            <a:blip r:embed="rId3"/>
            <a:stretch>
              <a:fillRect l="-69970" t="-907707" r="-74573" b="-99474"/>
            </a:stretch>
          </a:blipFill>
        </p:spPr>
        <p:txBody>
          <a:bodyPr/>
          <a:lstStyle/>
          <a:p>
            <a:endParaRPr lang="en-GB" dirty="0"/>
          </a:p>
        </p:txBody>
      </p:sp>
      <p:sp>
        <p:nvSpPr>
          <p:cNvPr id="12" name="Freeform 12"/>
          <p:cNvSpPr/>
          <p:nvPr/>
        </p:nvSpPr>
        <p:spPr>
          <a:xfrm rot="410151">
            <a:off x="114589" y="3578413"/>
            <a:ext cx="2209289" cy="2057400"/>
          </a:xfrm>
          <a:custGeom>
            <a:avLst/>
            <a:gdLst/>
            <a:ahLst/>
            <a:cxnLst/>
            <a:rect l="l" t="t" r="r" b="b"/>
            <a:pathLst>
              <a:path w="2209289" h="2057400">
                <a:moveTo>
                  <a:pt x="0" y="0"/>
                </a:moveTo>
                <a:lnTo>
                  <a:pt x="2209288" y="0"/>
                </a:lnTo>
                <a:lnTo>
                  <a:pt x="2209288" y="2057400"/>
                </a:lnTo>
                <a:lnTo>
                  <a:pt x="0" y="20574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dirty="0"/>
          </a:p>
        </p:txBody>
      </p:sp>
      <p:sp>
        <p:nvSpPr>
          <p:cNvPr id="13" name="Freeform 13"/>
          <p:cNvSpPr/>
          <p:nvPr/>
        </p:nvSpPr>
        <p:spPr>
          <a:xfrm rot="410151">
            <a:off x="16154656" y="7759090"/>
            <a:ext cx="2209289" cy="2057400"/>
          </a:xfrm>
          <a:custGeom>
            <a:avLst/>
            <a:gdLst/>
            <a:ahLst/>
            <a:cxnLst/>
            <a:rect l="l" t="t" r="r" b="b"/>
            <a:pathLst>
              <a:path w="2209289" h="2057400">
                <a:moveTo>
                  <a:pt x="0" y="0"/>
                </a:moveTo>
                <a:lnTo>
                  <a:pt x="2209288" y="0"/>
                </a:lnTo>
                <a:lnTo>
                  <a:pt x="2209288" y="2057400"/>
                </a:lnTo>
                <a:lnTo>
                  <a:pt x="0" y="20574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2C55E"/>
        </a:solidFill>
        <a:effectLst/>
      </p:bgPr>
    </p:bg>
    <p:spTree>
      <p:nvGrpSpPr>
        <p:cNvPr id="1" name=""/>
        <p:cNvGrpSpPr/>
        <p:nvPr/>
      </p:nvGrpSpPr>
      <p:grpSpPr>
        <a:xfrm>
          <a:off x="0" y="0"/>
          <a:ext cx="0" cy="0"/>
          <a:chOff x="0" y="0"/>
          <a:chExt cx="0" cy="0"/>
        </a:xfrm>
      </p:grpSpPr>
      <p:sp>
        <p:nvSpPr>
          <p:cNvPr id="2" name="Freeform 2"/>
          <p:cNvSpPr/>
          <p:nvPr/>
        </p:nvSpPr>
        <p:spPr>
          <a:xfrm>
            <a:off x="15844797" y="0"/>
            <a:ext cx="2443203" cy="2394662"/>
          </a:xfrm>
          <a:custGeom>
            <a:avLst/>
            <a:gdLst/>
            <a:ahLst/>
            <a:cxnLst/>
            <a:rect l="l" t="t" r="r" b="b"/>
            <a:pathLst>
              <a:path w="2443203" h="2394662">
                <a:moveTo>
                  <a:pt x="0" y="0"/>
                </a:moveTo>
                <a:lnTo>
                  <a:pt x="2443203" y="0"/>
                </a:lnTo>
                <a:lnTo>
                  <a:pt x="2443203" y="2394662"/>
                </a:lnTo>
                <a:lnTo>
                  <a:pt x="0" y="2394662"/>
                </a:lnTo>
                <a:lnTo>
                  <a:pt x="0" y="0"/>
                </a:lnTo>
                <a:close/>
              </a:path>
            </a:pathLst>
          </a:custGeom>
          <a:blipFill>
            <a:blip r:embed="rId2"/>
            <a:stretch>
              <a:fillRect/>
            </a:stretch>
          </a:blipFill>
        </p:spPr>
        <p:txBody>
          <a:bodyPr/>
          <a:lstStyle/>
          <a:p>
            <a:endParaRPr lang="en-GB" dirty="0"/>
          </a:p>
        </p:txBody>
      </p:sp>
      <p:sp>
        <p:nvSpPr>
          <p:cNvPr id="3" name="Freeform 3"/>
          <p:cNvSpPr/>
          <p:nvPr/>
        </p:nvSpPr>
        <p:spPr>
          <a:xfrm>
            <a:off x="397449" y="2394662"/>
            <a:ext cx="1360173" cy="1360173"/>
          </a:xfrm>
          <a:custGeom>
            <a:avLst/>
            <a:gdLst/>
            <a:ahLst/>
            <a:cxnLst/>
            <a:rect l="l" t="t" r="r" b="b"/>
            <a:pathLst>
              <a:path w="1360173" h="1360173">
                <a:moveTo>
                  <a:pt x="0" y="0"/>
                </a:moveTo>
                <a:lnTo>
                  <a:pt x="1360173" y="0"/>
                </a:lnTo>
                <a:lnTo>
                  <a:pt x="1360173" y="1360173"/>
                </a:lnTo>
                <a:lnTo>
                  <a:pt x="0" y="136017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dirty="0"/>
          </a:p>
        </p:txBody>
      </p:sp>
      <p:sp>
        <p:nvSpPr>
          <p:cNvPr id="4" name="Freeform 4"/>
          <p:cNvSpPr/>
          <p:nvPr/>
        </p:nvSpPr>
        <p:spPr>
          <a:xfrm>
            <a:off x="397449" y="4774010"/>
            <a:ext cx="1360173" cy="1360173"/>
          </a:xfrm>
          <a:custGeom>
            <a:avLst/>
            <a:gdLst/>
            <a:ahLst/>
            <a:cxnLst/>
            <a:rect l="l" t="t" r="r" b="b"/>
            <a:pathLst>
              <a:path w="1360173" h="1360173">
                <a:moveTo>
                  <a:pt x="0" y="0"/>
                </a:moveTo>
                <a:lnTo>
                  <a:pt x="1360173" y="0"/>
                </a:lnTo>
                <a:lnTo>
                  <a:pt x="1360173" y="1360173"/>
                </a:lnTo>
                <a:lnTo>
                  <a:pt x="0" y="136017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dirty="0"/>
          </a:p>
        </p:txBody>
      </p:sp>
      <p:sp>
        <p:nvSpPr>
          <p:cNvPr id="5" name="Freeform 5"/>
          <p:cNvSpPr/>
          <p:nvPr/>
        </p:nvSpPr>
        <p:spPr>
          <a:xfrm>
            <a:off x="397449" y="7455506"/>
            <a:ext cx="1360173" cy="1360173"/>
          </a:xfrm>
          <a:custGeom>
            <a:avLst/>
            <a:gdLst/>
            <a:ahLst/>
            <a:cxnLst/>
            <a:rect l="l" t="t" r="r" b="b"/>
            <a:pathLst>
              <a:path w="1360173" h="1360173">
                <a:moveTo>
                  <a:pt x="0" y="0"/>
                </a:moveTo>
                <a:lnTo>
                  <a:pt x="1360173" y="0"/>
                </a:lnTo>
                <a:lnTo>
                  <a:pt x="1360173" y="1360173"/>
                </a:lnTo>
                <a:lnTo>
                  <a:pt x="0" y="136017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dirty="0"/>
          </a:p>
        </p:txBody>
      </p:sp>
      <p:sp>
        <p:nvSpPr>
          <p:cNvPr id="6" name="TextBox 6"/>
          <p:cNvSpPr txBox="1"/>
          <p:nvPr/>
        </p:nvSpPr>
        <p:spPr>
          <a:xfrm>
            <a:off x="397449" y="593536"/>
            <a:ext cx="13982377" cy="926992"/>
          </a:xfrm>
          <a:prstGeom prst="rect">
            <a:avLst/>
          </a:prstGeom>
        </p:spPr>
        <p:txBody>
          <a:bodyPr lIns="0" tIns="0" rIns="0" bIns="0" rtlCol="0" anchor="t">
            <a:spAutoFit/>
          </a:bodyPr>
          <a:lstStyle/>
          <a:p>
            <a:pPr>
              <a:lnSpc>
                <a:spcPts val="7699"/>
              </a:lnSpc>
            </a:pPr>
            <a:r>
              <a:rPr lang="en-US" sz="5499" dirty="0">
                <a:solidFill>
                  <a:srgbClr val="514E46"/>
                </a:solidFill>
                <a:latin typeface="Bellamie"/>
              </a:rPr>
              <a:t>IN THIS TOOLKIT YOU’LL FIND:</a:t>
            </a:r>
          </a:p>
        </p:txBody>
      </p:sp>
      <p:sp>
        <p:nvSpPr>
          <p:cNvPr id="7" name="TextBox 7"/>
          <p:cNvSpPr txBox="1"/>
          <p:nvPr/>
        </p:nvSpPr>
        <p:spPr>
          <a:xfrm>
            <a:off x="2303950" y="2636796"/>
            <a:ext cx="7533320" cy="910590"/>
          </a:xfrm>
          <a:prstGeom prst="rect">
            <a:avLst/>
          </a:prstGeom>
        </p:spPr>
        <p:txBody>
          <a:bodyPr lIns="0" tIns="0" rIns="0" bIns="0" rtlCol="0" anchor="t">
            <a:spAutoFit/>
          </a:bodyPr>
          <a:lstStyle/>
          <a:p>
            <a:pPr>
              <a:lnSpc>
                <a:spcPts val="7559"/>
              </a:lnSpc>
            </a:pPr>
            <a:r>
              <a:rPr lang="en-US" sz="5400" dirty="0">
                <a:solidFill>
                  <a:srgbClr val="514E46"/>
                </a:solidFill>
                <a:latin typeface="Bellamie"/>
              </a:rPr>
              <a:t>social campaign overview </a:t>
            </a:r>
          </a:p>
        </p:txBody>
      </p:sp>
      <p:sp>
        <p:nvSpPr>
          <p:cNvPr id="8" name="TextBox 8"/>
          <p:cNvSpPr txBox="1"/>
          <p:nvPr/>
        </p:nvSpPr>
        <p:spPr>
          <a:xfrm>
            <a:off x="2303950" y="5016144"/>
            <a:ext cx="9487291" cy="910590"/>
          </a:xfrm>
          <a:prstGeom prst="rect">
            <a:avLst/>
          </a:prstGeom>
        </p:spPr>
        <p:txBody>
          <a:bodyPr lIns="0" tIns="0" rIns="0" bIns="0" rtlCol="0" anchor="t">
            <a:spAutoFit/>
          </a:bodyPr>
          <a:lstStyle/>
          <a:p>
            <a:pPr>
              <a:lnSpc>
                <a:spcPts val="7559"/>
              </a:lnSpc>
            </a:pPr>
            <a:r>
              <a:rPr lang="en-US" sz="5400" dirty="0">
                <a:solidFill>
                  <a:srgbClr val="514E46"/>
                </a:solidFill>
                <a:latin typeface="Bellamie"/>
              </a:rPr>
              <a:t>how can you use this content? </a:t>
            </a:r>
          </a:p>
        </p:txBody>
      </p:sp>
      <p:sp>
        <p:nvSpPr>
          <p:cNvPr id="9" name="TextBox 9"/>
          <p:cNvSpPr txBox="1"/>
          <p:nvPr/>
        </p:nvSpPr>
        <p:spPr>
          <a:xfrm>
            <a:off x="2303950" y="7697639"/>
            <a:ext cx="8069704" cy="910590"/>
          </a:xfrm>
          <a:prstGeom prst="rect">
            <a:avLst/>
          </a:prstGeom>
        </p:spPr>
        <p:txBody>
          <a:bodyPr lIns="0" tIns="0" rIns="0" bIns="0" rtlCol="0" anchor="t">
            <a:spAutoFit/>
          </a:bodyPr>
          <a:lstStyle/>
          <a:p>
            <a:pPr>
              <a:lnSpc>
                <a:spcPts val="7559"/>
              </a:lnSpc>
            </a:pPr>
            <a:r>
              <a:rPr lang="en-US" sz="5400" dirty="0">
                <a:solidFill>
                  <a:srgbClr val="514E46"/>
                </a:solidFill>
                <a:latin typeface="Bellamie"/>
              </a:rPr>
              <a:t>CAMPAIGN CONTENT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2C55E"/>
        </a:solidFill>
        <a:effectLst/>
      </p:bgPr>
    </p:bg>
    <p:spTree>
      <p:nvGrpSpPr>
        <p:cNvPr id="1" name=""/>
        <p:cNvGrpSpPr/>
        <p:nvPr/>
      </p:nvGrpSpPr>
      <p:grpSpPr>
        <a:xfrm>
          <a:off x="0" y="0"/>
          <a:ext cx="0" cy="0"/>
          <a:chOff x="0" y="0"/>
          <a:chExt cx="0" cy="0"/>
        </a:xfrm>
      </p:grpSpPr>
      <p:sp>
        <p:nvSpPr>
          <p:cNvPr id="2" name="Freeform 2"/>
          <p:cNvSpPr/>
          <p:nvPr/>
        </p:nvSpPr>
        <p:spPr>
          <a:xfrm>
            <a:off x="15844797" y="0"/>
            <a:ext cx="2443203" cy="2394662"/>
          </a:xfrm>
          <a:custGeom>
            <a:avLst/>
            <a:gdLst/>
            <a:ahLst/>
            <a:cxnLst/>
            <a:rect l="l" t="t" r="r" b="b"/>
            <a:pathLst>
              <a:path w="2443203" h="2394662">
                <a:moveTo>
                  <a:pt x="0" y="0"/>
                </a:moveTo>
                <a:lnTo>
                  <a:pt x="2443203" y="0"/>
                </a:lnTo>
                <a:lnTo>
                  <a:pt x="2443203" y="2394662"/>
                </a:lnTo>
                <a:lnTo>
                  <a:pt x="0" y="2394662"/>
                </a:lnTo>
                <a:lnTo>
                  <a:pt x="0" y="0"/>
                </a:lnTo>
                <a:close/>
              </a:path>
            </a:pathLst>
          </a:custGeom>
          <a:blipFill>
            <a:blip r:embed="rId2"/>
            <a:stretch>
              <a:fillRect/>
            </a:stretch>
          </a:blipFill>
        </p:spPr>
        <p:txBody>
          <a:bodyPr/>
          <a:lstStyle/>
          <a:p>
            <a:endParaRPr lang="en-GB" dirty="0"/>
          </a:p>
        </p:txBody>
      </p:sp>
      <p:sp>
        <p:nvSpPr>
          <p:cNvPr id="3" name="TextBox 3"/>
          <p:cNvSpPr txBox="1"/>
          <p:nvPr/>
        </p:nvSpPr>
        <p:spPr>
          <a:xfrm>
            <a:off x="225040" y="1777917"/>
            <a:ext cx="13982377" cy="4012252"/>
          </a:xfrm>
          <a:prstGeom prst="rect">
            <a:avLst/>
          </a:prstGeom>
        </p:spPr>
        <p:txBody>
          <a:bodyPr lIns="0" tIns="0" rIns="0" bIns="0" rtlCol="0" anchor="t">
            <a:spAutoFit/>
          </a:bodyPr>
          <a:lstStyle/>
          <a:p>
            <a:pPr>
              <a:lnSpc>
                <a:spcPts val="3510"/>
              </a:lnSpc>
            </a:pPr>
            <a:r>
              <a:rPr lang="en-US" sz="2507" dirty="0">
                <a:solidFill>
                  <a:srgbClr val="514E46"/>
                </a:solidFill>
                <a:latin typeface="Calibri (MS)"/>
              </a:rPr>
              <a:t>The campaign idea revolves around leveraging International Women’s Day (IWD) as a pivotal moment to highlight and celebrate the achievements, leadership and contributions of women in the meat industry. </a:t>
            </a:r>
          </a:p>
          <a:p>
            <a:pPr>
              <a:lnSpc>
                <a:spcPts val="3510"/>
              </a:lnSpc>
            </a:pPr>
            <a:endParaRPr lang="en-US" sz="2507" dirty="0">
              <a:solidFill>
                <a:srgbClr val="514E46"/>
              </a:solidFill>
              <a:latin typeface="Calibri (MS)"/>
            </a:endParaRPr>
          </a:p>
          <a:p>
            <a:pPr>
              <a:lnSpc>
                <a:spcPts val="3510"/>
              </a:lnSpc>
            </a:pPr>
            <a:r>
              <a:rPr lang="en-US" sz="2507" dirty="0">
                <a:solidFill>
                  <a:srgbClr val="514E46"/>
                </a:solidFill>
                <a:latin typeface="Calibri (MS)"/>
              </a:rPr>
              <a:t>Meat Business Women is the leading network for professional women in the global meat industry, recognises the importance of this day to amplify our mission - to ensure the meat industry is an attractive sector for women to work in, and to support the professional development of women within the industry. </a:t>
            </a:r>
          </a:p>
          <a:p>
            <a:pPr>
              <a:lnSpc>
                <a:spcPts val="3510"/>
              </a:lnSpc>
            </a:pPr>
            <a:endParaRPr lang="en-US" sz="2507" dirty="0">
              <a:solidFill>
                <a:srgbClr val="514E46"/>
              </a:solidFill>
              <a:latin typeface="Calibri (MS)"/>
            </a:endParaRPr>
          </a:p>
          <a:p>
            <a:pPr>
              <a:lnSpc>
                <a:spcPts val="3510"/>
              </a:lnSpc>
            </a:pPr>
            <a:r>
              <a:rPr lang="en-US" sz="2507" dirty="0">
                <a:solidFill>
                  <a:srgbClr val="514E46"/>
                </a:solidFill>
                <a:latin typeface="Calibri (MS)"/>
              </a:rPr>
              <a:t>By engaging with IWD, Meat Business Women aims to further champion the role of women in the meat sector. </a:t>
            </a:r>
          </a:p>
        </p:txBody>
      </p:sp>
      <p:grpSp>
        <p:nvGrpSpPr>
          <p:cNvPr id="4" name="Group 4"/>
          <p:cNvGrpSpPr/>
          <p:nvPr/>
        </p:nvGrpSpPr>
        <p:grpSpPr>
          <a:xfrm>
            <a:off x="12816590" y="4858530"/>
            <a:ext cx="5246370" cy="5246370"/>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3"/>
              <a:stretch>
                <a:fillRect l="-24999" r="-24999"/>
              </a:stretch>
            </a:blipFill>
          </p:spPr>
          <p:txBody>
            <a:bodyPr/>
            <a:lstStyle/>
            <a:p>
              <a:endParaRPr lang="en-GB" dirty="0"/>
            </a:p>
          </p:txBody>
        </p:sp>
      </p:grpSp>
      <p:sp>
        <p:nvSpPr>
          <p:cNvPr id="6" name="Freeform 6"/>
          <p:cNvSpPr/>
          <p:nvPr/>
        </p:nvSpPr>
        <p:spPr>
          <a:xfrm>
            <a:off x="1655085" y="7093658"/>
            <a:ext cx="656862" cy="198701"/>
          </a:xfrm>
          <a:custGeom>
            <a:avLst/>
            <a:gdLst/>
            <a:ahLst/>
            <a:cxnLst/>
            <a:rect l="l" t="t" r="r" b="b"/>
            <a:pathLst>
              <a:path w="656862" h="198701">
                <a:moveTo>
                  <a:pt x="0" y="0"/>
                </a:moveTo>
                <a:lnTo>
                  <a:pt x="656862" y="0"/>
                </a:lnTo>
                <a:lnTo>
                  <a:pt x="656862" y="198701"/>
                </a:lnTo>
                <a:lnTo>
                  <a:pt x="0" y="198701"/>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en-GB" dirty="0"/>
          </a:p>
        </p:txBody>
      </p:sp>
      <p:sp>
        <p:nvSpPr>
          <p:cNvPr id="7" name="TextBox 7"/>
          <p:cNvSpPr txBox="1"/>
          <p:nvPr/>
        </p:nvSpPr>
        <p:spPr>
          <a:xfrm>
            <a:off x="225040" y="101708"/>
            <a:ext cx="13982377" cy="926992"/>
          </a:xfrm>
          <a:prstGeom prst="rect">
            <a:avLst/>
          </a:prstGeom>
        </p:spPr>
        <p:txBody>
          <a:bodyPr lIns="0" tIns="0" rIns="0" bIns="0" rtlCol="0" anchor="t">
            <a:spAutoFit/>
          </a:bodyPr>
          <a:lstStyle/>
          <a:p>
            <a:pPr>
              <a:lnSpc>
                <a:spcPts val="7699"/>
              </a:lnSpc>
            </a:pPr>
            <a:r>
              <a:rPr lang="en-US" sz="5499" dirty="0">
                <a:solidFill>
                  <a:srgbClr val="514E46"/>
                </a:solidFill>
                <a:latin typeface="Bellamie"/>
              </a:rPr>
              <a:t>the campaign</a:t>
            </a:r>
          </a:p>
        </p:txBody>
      </p:sp>
      <p:sp>
        <p:nvSpPr>
          <p:cNvPr id="8" name="TextBox 8"/>
          <p:cNvSpPr txBox="1"/>
          <p:nvPr/>
        </p:nvSpPr>
        <p:spPr>
          <a:xfrm>
            <a:off x="531545" y="5998722"/>
            <a:ext cx="7533320" cy="771086"/>
          </a:xfrm>
          <a:prstGeom prst="rect">
            <a:avLst/>
          </a:prstGeom>
        </p:spPr>
        <p:txBody>
          <a:bodyPr lIns="0" tIns="0" rIns="0" bIns="0" rtlCol="0" anchor="t">
            <a:spAutoFit/>
          </a:bodyPr>
          <a:lstStyle/>
          <a:p>
            <a:pPr>
              <a:lnSpc>
                <a:spcPts val="6319"/>
              </a:lnSpc>
            </a:pPr>
            <a:r>
              <a:rPr lang="en-US" sz="4514" dirty="0">
                <a:solidFill>
                  <a:srgbClr val="514E46"/>
                </a:solidFill>
                <a:latin typeface="Bellamie"/>
              </a:rPr>
              <a:t>why get involved </a:t>
            </a:r>
          </a:p>
        </p:txBody>
      </p:sp>
      <p:sp>
        <p:nvSpPr>
          <p:cNvPr id="9" name="TextBox 9"/>
          <p:cNvSpPr txBox="1"/>
          <p:nvPr/>
        </p:nvSpPr>
        <p:spPr>
          <a:xfrm>
            <a:off x="225040" y="1111606"/>
            <a:ext cx="7839825" cy="771086"/>
          </a:xfrm>
          <a:prstGeom prst="rect">
            <a:avLst/>
          </a:prstGeom>
        </p:spPr>
        <p:txBody>
          <a:bodyPr lIns="0" tIns="0" rIns="0" bIns="0" rtlCol="0" anchor="t">
            <a:spAutoFit/>
          </a:bodyPr>
          <a:lstStyle/>
          <a:p>
            <a:pPr>
              <a:lnSpc>
                <a:spcPts val="6319"/>
              </a:lnSpc>
            </a:pPr>
            <a:r>
              <a:rPr lang="en-US" sz="4514" dirty="0">
                <a:solidFill>
                  <a:srgbClr val="514E46"/>
                </a:solidFill>
                <a:latin typeface="Bellamie"/>
              </a:rPr>
              <a:t>campaign FOCUS</a:t>
            </a:r>
          </a:p>
        </p:txBody>
      </p:sp>
      <p:sp>
        <p:nvSpPr>
          <p:cNvPr id="10" name="Freeform 10"/>
          <p:cNvSpPr/>
          <p:nvPr/>
        </p:nvSpPr>
        <p:spPr>
          <a:xfrm>
            <a:off x="1655085" y="8067321"/>
            <a:ext cx="656862" cy="198701"/>
          </a:xfrm>
          <a:custGeom>
            <a:avLst/>
            <a:gdLst/>
            <a:ahLst/>
            <a:cxnLst/>
            <a:rect l="l" t="t" r="r" b="b"/>
            <a:pathLst>
              <a:path w="656862" h="198701">
                <a:moveTo>
                  <a:pt x="0" y="0"/>
                </a:moveTo>
                <a:lnTo>
                  <a:pt x="656862" y="0"/>
                </a:lnTo>
                <a:lnTo>
                  <a:pt x="656862" y="198701"/>
                </a:lnTo>
                <a:lnTo>
                  <a:pt x="0" y="198701"/>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en-GB" dirty="0"/>
          </a:p>
        </p:txBody>
      </p:sp>
      <p:sp>
        <p:nvSpPr>
          <p:cNvPr id="11" name="Freeform 11"/>
          <p:cNvSpPr/>
          <p:nvPr/>
        </p:nvSpPr>
        <p:spPr>
          <a:xfrm>
            <a:off x="1655085" y="9037547"/>
            <a:ext cx="656862" cy="198701"/>
          </a:xfrm>
          <a:custGeom>
            <a:avLst/>
            <a:gdLst/>
            <a:ahLst/>
            <a:cxnLst/>
            <a:rect l="l" t="t" r="r" b="b"/>
            <a:pathLst>
              <a:path w="656862" h="198701">
                <a:moveTo>
                  <a:pt x="0" y="0"/>
                </a:moveTo>
                <a:lnTo>
                  <a:pt x="656862" y="0"/>
                </a:lnTo>
                <a:lnTo>
                  <a:pt x="656862" y="198701"/>
                </a:lnTo>
                <a:lnTo>
                  <a:pt x="0" y="198701"/>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en-GB" dirty="0"/>
          </a:p>
        </p:txBody>
      </p:sp>
      <p:sp>
        <p:nvSpPr>
          <p:cNvPr id="12" name="TextBox 12"/>
          <p:cNvSpPr txBox="1"/>
          <p:nvPr/>
        </p:nvSpPr>
        <p:spPr>
          <a:xfrm>
            <a:off x="2489868" y="6868758"/>
            <a:ext cx="9451811" cy="479175"/>
          </a:xfrm>
          <a:prstGeom prst="rect">
            <a:avLst/>
          </a:prstGeom>
        </p:spPr>
        <p:txBody>
          <a:bodyPr lIns="0" tIns="0" rIns="0" bIns="0" rtlCol="0" anchor="t">
            <a:spAutoFit/>
          </a:bodyPr>
          <a:lstStyle/>
          <a:p>
            <a:pPr>
              <a:lnSpc>
                <a:spcPts val="3510"/>
              </a:lnSpc>
            </a:pPr>
            <a:r>
              <a:rPr lang="en-US" sz="2507" dirty="0">
                <a:solidFill>
                  <a:srgbClr val="514E46"/>
                </a:solidFill>
                <a:latin typeface="Calibri (MS)"/>
              </a:rPr>
              <a:t>To increase engagement around women in the meat industry </a:t>
            </a:r>
          </a:p>
        </p:txBody>
      </p:sp>
      <p:sp>
        <p:nvSpPr>
          <p:cNvPr id="13" name="TextBox 13"/>
          <p:cNvSpPr txBox="1"/>
          <p:nvPr/>
        </p:nvSpPr>
        <p:spPr>
          <a:xfrm>
            <a:off x="2489868" y="7884979"/>
            <a:ext cx="9451811" cy="479175"/>
          </a:xfrm>
          <a:prstGeom prst="rect">
            <a:avLst/>
          </a:prstGeom>
        </p:spPr>
        <p:txBody>
          <a:bodyPr lIns="0" tIns="0" rIns="0" bIns="0" rtlCol="0" anchor="t">
            <a:spAutoFit/>
          </a:bodyPr>
          <a:lstStyle/>
          <a:p>
            <a:pPr>
              <a:lnSpc>
                <a:spcPts val="3510"/>
              </a:lnSpc>
            </a:pPr>
            <a:r>
              <a:rPr lang="en-US" sz="2507" dirty="0">
                <a:solidFill>
                  <a:srgbClr val="514E46"/>
                </a:solidFill>
                <a:latin typeface="Calibri (MS)"/>
              </a:rPr>
              <a:t>To amplify the achievements of women across our industry </a:t>
            </a:r>
          </a:p>
        </p:txBody>
      </p:sp>
      <p:sp>
        <p:nvSpPr>
          <p:cNvPr id="14" name="TextBox 14"/>
          <p:cNvSpPr txBox="1"/>
          <p:nvPr/>
        </p:nvSpPr>
        <p:spPr>
          <a:xfrm>
            <a:off x="2489868" y="8844922"/>
            <a:ext cx="9451811" cy="917271"/>
          </a:xfrm>
          <a:prstGeom prst="rect">
            <a:avLst/>
          </a:prstGeom>
        </p:spPr>
        <p:txBody>
          <a:bodyPr lIns="0" tIns="0" rIns="0" bIns="0" rtlCol="0" anchor="t">
            <a:spAutoFit/>
          </a:bodyPr>
          <a:lstStyle/>
          <a:p>
            <a:pPr>
              <a:lnSpc>
                <a:spcPts val="3510"/>
              </a:lnSpc>
            </a:pPr>
            <a:r>
              <a:rPr lang="en-US" sz="2507" dirty="0">
                <a:solidFill>
                  <a:srgbClr val="514E46"/>
                </a:solidFill>
                <a:latin typeface="Calibri (MS)"/>
              </a:rPr>
              <a:t>To educate your personal followers or business page’s audience on International Women’s Day and the Meat Business Women community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2C55E"/>
        </a:solidFill>
        <a:effectLst/>
      </p:bgPr>
    </p:bg>
    <p:spTree>
      <p:nvGrpSpPr>
        <p:cNvPr id="1" name=""/>
        <p:cNvGrpSpPr/>
        <p:nvPr/>
      </p:nvGrpSpPr>
      <p:grpSpPr>
        <a:xfrm>
          <a:off x="0" y="0"/>
          <a:ext cx="0" cy="0"/>
          <a:chOff x="0" y="0"/>
          <a:chExt cx="0" cy="0"/>
        </a:xfrm>
      </p:grpSpPr>
      <p:sp>
        <p:nvSpPr>
          <p:cNvPr id="2" name="Freeform 2"/>
          <p:cNvSpPr/>
          <p:nvPr/>
        </p:nvSpPr>
        <p:spPr>
          <a:xfrm>
            <a:off x="15844797" y="0"/>
            <a:ext cx="2443203" cy="2394662"/>
          </a:xfrm>
          <a:custGeom>
            <a:avLst/>
            <a:gdLst/>
            <a:ahLst/>
            <a:cxnLst/>
            <a:rect l="l" t="t" r="r" b="b"/>
            <a:pathLst>
              <a:path w="2443203" h="2394662">
                <a:moveTo>
                  <a:pt x="0" y="0"/>
                </a:moveTo>
                <a:lnTo>
                  <a:pt x="2443203" y="0"/>
                </a:lnTo>
                <a:lnTo>
                  <a:pt x="2443203" y="2394662"/>
                </a:lnTo>
                <a:lnTo>
                  <a:pt x="0" y="2394662"/>
                </a:lnTo>
                <a:lnTo>
                  <a:pt x="0" y="0"/>
                </a:lnTo>
                <a:close/>
              </a:path>
            </a:pathLst>
          </a:custGeom>
          <a:blipFill>
            <a:blip r:embed="rId2"/>
            <a:stretch>
              <a:fillRect/>
            </a:stretch>
          </a:blipFill>
        </p:spPr>
        <p:txBody>
          <a:bodyPr/>
          <a:lstStyle/>
          <a:p>
            <a:endParaRPr lang="en-GB" dirty="0"/>
          </a:p>
        </p:txBody>
      </p:sp>
      <p:grpSp>
        <p:nvGrpSpPr>
          <p:cNvPr id="3" name="Group 3"/>
          <p:cNvGrpSpPr/>
          <p:nvPr/>
        </p:nvGrpSpPr>
        <p:grpSpPr>
          <a:xfrm>
            <a:off x="13135036" y="4391883"/>
            <a:ext cx="5139106" cy="5047424"/>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3"/>
              <a:stretch>
                <a:fillRect l="-24999" r="-24999"/>
              </a:stretch>
            </a:blipFill>
          </p:spPr>
          <p:txBody>
            <a:bodyPr/>
            <a:lstStyle/>
            <a:p>
              <a:endParaRPr lang="en-GB" dirty="0"/>
            </a:p>
          </p:txBody>
        </p:sp>
      </p:grpSp>
      <p:sp>
        <p:nvSpPr>
          <p:cNvPr id="5" name="Freeform 5"/>
          <p:cNvSpPr/>
          <p:nvPr/>
        </p:nvSpPr>
        <p:spPr>
          <a:xfrm>
            <a:off x="2367902" y="2589735"/>
            <a:ext cx="899960" cy="889283"/>
          </a:xfrm>
          <a:custGeom>
            <a:avLst/>
            <a:gdLst/>
            <a:ahLst/>
            <a:cxnLst/>
            <a:rect l="l" t="t" r="r" b="b"/>
            <a:pathLst>
              <a:path w="1093204" h="1093204">
                <a:moveTo>
                  <a:pt x="0" y="0"/>
                </a:moveTo>
                <a:lnTo>
                  <a:pt x="1093205" y="0"/>
                </a:lnTo>
                <a:lnTo>
                  <a:pt x="1093205" y="1093204"/>
                </a:lnTo>
                <a:lnTo>
                  <a:pt x="0" y="109320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dirty="0"/>
          </a:p>
        </p:txBody>
      </p:sp>
      <p:sp>
        <p:nvSpPr>
          <p:cNvPr id="6" name="Freeform 6"/>
          <p:cNvSpPr/>
          <p:nvPr/>
        </p:nvSpPr>
        <p:spPr>
          <a:xfrm>
            <a:off x="6947606" y="2613049"/>
            <a:ext cx="882062" cy="917271"/>
          </a:xfrm>
          <a:custGeom>
            <a:avLst/>
            <a:gdLst/>
            <a:ahLst/>
            <a:cxnLst/>
            <a:rect l="l" t="t" r="r" b="b"/>
            <a:pathLst>
              <a:path w="1143202" h="1141773">
                <a:moveTo>
                  <a:pt x="0" y="0"/>
                </a:moveTo>
                <a:lnTo>
                  <a:pt x="1143202" y="0"/>
                </a:lnTo>
                <a:lnTo>
                  <a:pt x="1143202" y="1141774"/>
                </a:lnTo>
                <a:lnTo>
                  <a:pt x="0" y="114177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dirty="0"/>
          </a:p>
        </p:txBody>
      </p:sp>
      <p:sp>
        <p:nvSpPr>
          <p:cNvPr id="7" name="Freeform 7"/>
          <p:cNvSpPr/>
          <p:nvPr/>
        </p:nvSpPr>
        <p:spPr>
          <a:xfrm>
            <a:off x="12453022" y="2687619"/>
            <a:ext cx="770631" cy="806753"/>
          </a:xfrm>
          <a:custGeom>
            <a:avLst/>
            <a:gdLst/>
            <a:ahLst/>
            <a:cxnLst/>
            <a:rect l="l" t="t" r="r" b="b"/>
            <a:pathLst>
              <a:path w="1095944" h="1093204">
                <a:moveTo>
                  <a:pt x="0" y="0"/>
                </a:moveTo>
                <a:lnTo>
                  <a:pt x="1095944" y="0"/>
                </a:lnTo>
                <a:lnTo>
                  <a:pt x="1095944" y="1093204"/>
                </a:lnTo>
                <a:lnTo>
                  <a:pt x="0" y="1093204"/>
                </a:lnTo>
                <a:lnTo>
                  <a:pt x="0" y="0"/>
                </a:lnTo>
                <a:close/>
              </a:path>
            </a:pathLst>
          </a:custGeom>
          <a:blipFill>
            <a:blip r:embed="rId8"/>
            <a:stretch>
              <a:fillRect/>
            </a:stretch>
          </a:blipFill>
        </p:spPr>
        <p:txBody>
          <a:bodyPr/>
          <a:lstStyle/>
          <a:p>
            <a:endParaRPr lang="en-GB" dirty="0"/>
          </a:p>
        </p:txBody>
      </p:sp>
      <p:grpSp>
        <p:nvGrpSpPr>
          <p:cNvPr id="8" name="Group 8"/>
          <p:cNvGrpSpPr/>
          <p:nvPr/>
        </p:nvGrpSpPr>
        <p:grpSpPr>
          <a:xfrm>
            <a:off x="448268" y="5562600"/>
            <a:ext cx="3250177" cy="3250177"/>
            <a:chOff x="0" y="0"/>
            <a:chExt cx="812800" cy="812800"/>
          </a:xfrm>
        </p:grpSpPr>
        <p:sp>
          <p:nvSpPr>
            <p:cNvPr id="9" name="Freeform 9"/>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514E46"/>
            </a:solidFill>
            <a:ln w="12700">
              <a:solidFill>
                <a:srgbClr val="000000"/>
              </a:solidFill>
            </a:ln>
          </p:spPr>
          <p:txBody>
            <a:bodyPr/>
            <a:lstStyle/>
            <a:p>
              <a:endParaRPr lang="en-GB" dirty="0"/>
            </a:p>
          </p:txBody>
        </p:sp>
      </p:grpSp>
      <p:grpSp>
        <p:nvGrpSpPr>
          <p:cNvPr id="10" name="Group 10"/>
          <p:cNvGrpSpPr/>
          <p:nvPr/>
        </p:nvGrpSpPr>
        <p:grpSpPr>
          <a:xfrm>
            <a:off x="9960346" y="5562600"/>
            <a:ext cx="1960318" cy="1960318"/>
            <a:chOff x="0" y="0"/>
            <a:chExt cx="812800" cy="812800"/>
          </a:xfrm>
        </p:grpSpPr>
        <p:sp>
          <p:nvSpPr>
            <p:cNvPr id="11" name="Freeform 11"/>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514E46"/>
            </a:solidFill>
            <a:ln w="12700">
              <a:solidFill>
                <a:srgbClr val="000000"/>
              </a:solidFill>
            </a:ln>
          </p:spPr>
          <p:txBody>
            <a:bodyPr/>
            <a:lstStyle/>
            <a:p>
              <a:endParaRPr lang="en-GB" dirty="0"/>
            </a:p>
          </p:txBody>
        </p:sp>
      </p:grpSp>
      <p:grpSp>
        <p:nvGrpSpPr>
          <p:cNvPr id="12" name="Group 12"/>
          <p:cNvGrpSpPr/>
          <p:nvPr/>
        </p:nvGrpSpPr>
        <p:grpSpPr>
          <a:xfrm>
            <a:off x="11472863" y="7047421"/>
            <a:ext cx="1960318" cy="3052242"/>
            <a:chOff x="0" y="0"/>
            <a:chExt cx="812800" cy="1265541"/>
          </a:xfrm>
        </p:grpSpPr>
        <p:sp>
          <p:nvSpPr>
            <p:cNvPr id="13" name="Freeform 13"/>
            <p:cNvSpPr/>
            <p:nvPr/>
          </p:nvSpPr>
          <p:spPr>
            <a:xfrm>
              <a:off x="0" y="0"/>
              <a:ext cx="812800" cy="1265541"/>
            </a:xfrm>
            <a:custGeom>
              <a:avLst/>
              <a:gdLst/>
              <a:ahLst/>
              <a:cxnLst/>
              <a:rect l="l" t="t" r="r" b="b"/>
              <a:pathLst>
                <a:path w="812800" h="1265541">
                  <a:moveTo>
                    <a:pt x="0" y="0"/>
                  </a:moveTo>
                  <a:lnTo>
                    <a:pt x="812800" y="0"/>
                  </a:lnTo>
                  <a:lnTo>
                    <a:pt x="812800" y="1265541"/>
                  </a:lnTo>
                  <a:lnTo>
                    <a:pt x="0" y="1265541"/>
                  </a:lnTo>
                  <a:close/>
                </a:path>
              </a:pathLst>
            </a:custGeom>
            <a:solidFill>
              <a:srgbClr val="514E46"/>
            </a:solidFill>
            <a:ln w="12700">
              <a:solidFill>
                <a:srgbClr val="000000"/>
              </a:solidFill>
            </a:ln>
          </p:spPr>
          <p:txBody>
            <a:bodyPr/>
            <a:lstStyle/>
            <a:p>
              <a:endParaRPr lang="en-GB" dirty="0"/>
            </a:p>
          </p:txBody>
        </p:sp>
      </p:grpSp>
      <p:sp>
        <p:nvSpPr>
          <p:cNvPr id="14" name="TextBox 14"/>
          <p:cNvSpPr txBox="1"/>
          <p:nvPr/>
        </p:nvSpPr>
        <p:spPr>
          <a:xfrm>
            <a:off x="225040" y="101708"/>
            <a:ext cx="13982377" cy="926992"/>
          </a:xfrm>
          <a:prstGeom prst="rect">
            <a:avLst/>
          </a:prstGeom>
        </p:spPr>
        <p:txBody>
          <a:bodyPr lIns="0" tIns="0" rIns="0" bIns="0" rtlCol="0" anchor="t">
            <a:spAutoFit/>
          </a:bodyPr>
          <a:lstStyle/>
          <a:p>
            <a:pPr>
              <a:lnSpc>
                <a:spcPts val="7699"/>
              </a:lnSpc>
            </a:pPr>
            <a:r>
              <a:rPr lang="en-US" sz="5499" dirty="0">
                <a:solidFill>
                  <a:srgbClr val="514E46"/>
                </a:solidFill>
                <a:latin typeface="Bellamie"/>
              </a:rPr>
              <a:t>the campaign</a:t>
            </a:r>
          </a:p>
        </p:txBody>
      </p:sp>
      <p:sp>
        <p:nvSpPr>
          <p:cNvPr id="15" name="TextBox 15"/>
          <p:cNvSpPr txBox="1"/>
          <p:nvPr/>
        </p:nvSpPr>
        <p:spPr>
          <a:xfrm>
            <a:off x="339979" y="1111606"/>
            <a:ext cx="7839825" cy="771086"/>
          </a:xfrm>
          <a:prstGeom prst="rect">
            <a:avLst/>
          </a:prstGeom>
        </p:spPr>
        <p:txBody>
          <a:bodyPr lIns="0" tIns="0" rIns="0" bIns="0" rtlCol="0" anchor="t">
            <a:spAutoFit/>
          </a:bodyPr>
          <a:lstStyle/>
          <a:p>
            <a:pPr>
              <a:lnSpc>
                <a:spcPts val="6319"/>
              </a:lnSpc>
            </a:pPr>
            <a:r>
              <a:rPr lang="en-US" sz="4514" dirty="0">
                <a:solidFill>
                  <a:srgbClr val="514E46"/>
                </a:solidFill>
                <a:latin typeface="Bellamie"/>
              </a:rPr>
              <a:t>Content use </a:t>
            </a:r>
          </a:p>
        </p:txBody>
      </p:sp>
      <p:sp>
        <p:nvSpPr>
          <p:cNvPr id="16" name="TextBox 16"/>
          <p:cNvSpPr txBox="1"/>
          <p:nvPr/>
        </p:nvSpPr>
        <p:spPr>
          <a:xfrm>
            <a:off x="339979" y="2643280"/>
            <a:ext cx="2265261" cy="771086"/>
          </a:xfrm>
          <a:prstGeom prst="rect">
            <a:avLst/>
          </a:prstGeom>
        </p:spPr>
        <p:txBody>
          <a:bodyPr lIns="0" tIns="0" rIns="0" bIns="0" rtlCol="0" anchor="t">
            <a:spAutoFit/>
          </a:bodyPr>
          <a:lstStyle/>
          <a:p>
            <a:pPr>
              <a:lnSpc>
                <a:spcPts val="6319"/>
              </a:lnSpc>
            </a:pPr>
            <a:r>
              <a:rPr lang="en-US" sz="4514" dirty="0">
                <a:solidFill>
                  <a:srgbClr val="514E46"/>
                </a:solidFill>
                <a:latin typeface="Bellamie"/>
              </a:rPr>
              <a:t>linkedin </a:t>
            </a:r>
          </a:p>
        </p:txBody>
      </p:sp>
      <p:sp>
        <p:nvSpPr>
          <p:cNvPr id="17" name="TextBox 17"/>
          <p:cNvSpPr txBox="1"/>
          <p:nvPr/>
        </p:nvSpPr>
        <p:spPr>
          <a:xfrm>
            <a:off x="5123376" y="2643280"/>
            <a:ext cx="2265261" cy="771086"/>
          </a:xfrm>
          <a:prstGeom prst="rect">
            <a:avLst/>
          </a:prstGeom>
        </p:spPr>
        <p:txBody>
          <a:bodyPr lIns="0" tIns="0" rIns="0" bIns="0" rtlCol="0" anchor="t">
            <a:spAutoFit/>
          </a:bodyPr>
          <a:lstStyle/>
          <a:p>
            <a:pPr>
              <a:lnSpc>
                <a:spcPts val="6319"/>
              </a:lnSpc>
            </a:pPr>
            <a:r>
              <a:rPr lang="en-US" sz="4514" dirty="0">
                <a:solidFill>
                  <a:srgbClr val="514E46"/>
                </a:solidFill>
                <a:latin typeface="Bellamie"/>
              </a:rPr>
              <a:t>twitter </a:t>
            </a:r>
          </a:p>
        </p:txBody>
      </p:sp>
      <p:sp>
        <p:nvSpPr>
          <p:cNvPr id="18" name="TextBox 18"/>
          <p:cNvSpPr txBox="1"/>
          <p:nvPr/>
        </p:nvSpPr>
        <p:spPr>
          <a:xfrm>
            <a:off x="9903237" y="2643280"/>
            <a:ext cx="3855257" cy="771086"/>
          </a:xfrm>
          <a:prstGeom prst="rect">
            <a:avLst/>
          </a:prstGeom>
        </p:spPr>
        <p:txBody>
          <a:bodyPr lIns="0" tIns="0" rIns="0" bIns="0" rtlCol="0" anchor="t">
            <a:spAutoFit/>
          </a:bodyPr>
          <a:lstStyle/>
          <a:p>
            <a:pPr>
              <a:lnSpc>
                <a:spcPts val="6319"/>
              </a:lnSpc>
            </a:pPr>
            <a:r>
              <a:rPr lang="en-US" sz="4514" dirty="0">
                <a:solidFill>
                  <a:srgbClr val="514E46"/>
                </a:solidFill>
                <a:latin typeface="Bellamie"/>
              </a:rPr>
              <a:t>instagram</a:t>
            </a:r>
          </a:p>
        </p:txBody>
      </p:sp>
      <p:sp>
        <p:nvSpPr>
          <p:cNvPr id="19" name="TextBox 19"/>
          <p:cNvSpPr txBox="1"/>
          <p:nvPr/>
        </p:nvSpPr>
        <p:spPr>
          <a:xfrm>
            <a:off x="225040" y="3513512"/>
            <a:ext cx="4034852" cy="917271"/>
          </a:xfrm>
          <a:prstGeom prst="rect">
            <a:avLst/>
          </a:prstGeom>
        </p:spPr>
        <p:txBody>
          <a:bodyPr lIns="0" tIns="0" rIns="0" bIns="0" rtlCol="0" anchor="t">
            <a:spAutoFit/>
          </a:bodyPr>
          <a:lstStyle/>
          <a:p>
            <a:pPr>
              <a:lnSpc>
                <a:spcPts val="3510"/>
              </a:lnSpc>
            </a:pPr>
            <a:r>
              <a:rPr lang="en-US" sz="2507" dirty="0">
                <a:solidFill>
                  <a:srgbClr val="514E46"/>
                </a:solidFill>
                <a:latin typeface="Calibri (MS)"/>
              </a:rPr>
              <a:t>Graphics to be used on LinkedIn: </a:t>
            </a:r>
          </a:p>
        </p:txBody>
      </p:sp>
      <p:sp>
        <p:nvSpPr>
          <p:cNvPr id="20" name="TextBox 20"/>
          <p:cNvSpPr txBox="1"/>
          <p:nvPr/>
        </p:nvSpPr>
        <p:spPr>
          <a:xfrm>
            <a:off x="5109148" y="3513512"/>
            <a:ext cx="4034852" cy="917271"/>
          </a:xfrm>
          <a:prstGeom prst="rect">
            <a:avLst/>
          </a:prstGeom>
        </p:spPr>
        <p:txBody>
          <a:bodyPr lIns="0" tIns="0" rIns="0" bIns="0" rtlCol="0" anchor="t">
            <a:spAutoFit/>
          </a:bodyPr>
          <a:lstStyle/>
          <a:p>
            <a:pPr>
              <a:lnSpc>
                <a:spcPts val="3510"/>
              </a:lnSpc>
            </a:pPr>
            <a:r>
              <a:rPr lang="en-US" sz="2507" dirty="0">
                <a:solidFill>
                  <a:srgbClr val="514E46"/>
                </a:solidFill>
                <a:latin typeface="Calibri (MS)"/>
              </a:rPr>
              <a:t>Graphics to be used on Twitter: </a:t>
            </a:r>
          </a:p>
        </p:txBody>
      </p:sp>
      <p:sp>
        <p:nvSpPr>
          <p:cNvPr id="21" name="TextBox 21"/>
          <p:cNvSpPr txBox="1"/>
          <p:nvPr/>
        </p:nvSpPr>
        <p:spPr>
          <a:xfrm>
            <a:off x="9903237" y="3513512"/>
            <a:ext cx="4034852" cy="917271"/>
          </a:xfrm>
          <a:prstGeom prst="rect">
            <a:avLst/>
          </a:prstGeom>
        </p:spPr>
        <p:txBody>
          <a:bodyPr lIns="0" tIns="0" rIns="0" bIns="0" rtlCol="0" anchor="t">
            <a:spAutoFit/>
          </a:bodyPr>
          <a:lstStyle/>
          <a:p>
            <a:pPr>
              <a:lnSpc>
                <a:spcPts val="3510"/>
              </a:lnSpc>
            </a:pPr>
            <a:r>
              <a:rPr lang="en-US" sz="2507" dirty="0">
                <a:solidFill>
                  <a:srgbClr val="514E46"/>
                </a:solidFill>
                <a:latin typeface="Calibri (MS)"/>
              </a:rPr>
              <a:t>Graphics to be used on Instagram: </a:t>
            </a:r>
          </a:p>
        </p:txBody>
      </p:sp>
      <p:sp>
        <p:nvSpPr>
          <p:cNvPr id="22" name="TextBox 22"/>
          <p:cNvSpPr txBox="1"/>
          <p:nvPr/>
        </p:nvSpPr>
        <p:spPr>
          <a:xfrm>
            <a:off x="225040" y="4760898"/>
            <a:ext cx="4034852" cy="382645"/>
          </a:xfrm>
          <a:prstGeom prst="rect">
            <a:avLst/>
          </a:prstGeom>
        </p:spPr>
        <p:txBody>
          <a:bodyPr lIns="0" tIns="0" rIns="0" bIns="0" rtlCol="0" anchor="t">
            <a:spAutoFit/>
          </a:bodyPr>
          <a:lstStyle/>
          <a:p>
            <a:pPr>
              <a:lnSpc>
                <a:spcPts val="2783"/>
              </a:lnSpc>
            </a:pPr>
            <a:r>
              <a:rPr lang="en-US" sz="1988" dirty="0">
                <a:solidFill>
                  <a:srgbClr val="514E46"/>
                </a:solidFill>
                <a:latin typeface="Calibri (MS)"/>
              </a:rPr>
              <a:t>SQUARE GRAPHICS (Examples below) </a:t>
            </a:r>
          </a:p>
        </p:txBody>
      </p:sp>
      <p:sp>
        <p:nvSpPr>
          <p:cNvPr id="23" name="TextBox 23"/>
          <p:cNvSpPr txBox="1"/>
          <p:nvPr/>
        </p:nvSpPr>
        <p:spPr>
          <a:xfrm>
            <a:off x="9903237" y="4612459"/>
            <a:ext cx="4034852" cy="695703"/>
          </a:xfrm>
          <a:prstGeom prst="rect">
            <a:avLst/>
          </a:prstGeom>
        </p:spPr>
        <p:txBody>
          <a:bodyPr lIns="0" tIns="0" rIns="0" bIns="0" rtlCol="0" anchor="t">
            <a:spAutoFit/>
          </a:bodyPr>
          <a:lstStyle/>
          <a:p>
            <a:pPr>
              <a:lnSpc>
                <a:spcPts val="2783"/>
              </a:lnSpc>
            </a:pPr>
            <a:r>
              <a:rPr lang="en-US" sz="1988" dirty="0">
                <a:solidFill>
                  <a:srgbClr val="514E46"/>
                </a:solidFill>
                <a:latin typeface="Calibri (MS)"/>
              </a:rPr>
              <a:t>SQUARE GRAPHICS  and PORTRAIT graphics for stories (Examples below) </a:t>
            </a:r>
          </a:p>
        </p:txBody>
      </p:sp>
      <p:grpSp>
        <p:nvGrpSpPr>
          <p:cNvPr id="24" name="Group 24"/>
          <p:cNvGrpSpPr/>
          <p:nvPr/>
        </p:nvGrpSpPr>
        <p:grpSpPr>
          <a:xfrm>
            <a:off x="5109148" y="5562600"/>
            <a:ext cx="3837662" cy="2204085"/>
            <a:chOff x="0" y="0"/>
            <a:chExt cx="1591197" cy="913872"/>
          </a:xfrm>
        </p:grpSpPr>
        <p:sp>
          <p:nvSpPr>
            <p:cNvPr id="25" name="Freeform 25"/>
            <p:cNvSpPr/>
            <p:nvPr/>
          </p:nvSpPr>
          <p:spPr>
            <a:xfrm>
              <a:off x="0" y="0"/>
              <a:ext cx="1591197" cy="913873"/>
            </a:xfrm>
            <a:custGeom>
              <a:avLst/>
              <a:gdLst/>
              <a:ahLst/>
              <a:cxnLst/>
              <a:rect l="l" t="t" r="r" b="b"/>
              <a:pathLst>
                <a:path w="1591197" h="913873">
                  <a:moveTo>
                    <a:pt x="0" y="0"/>
                  </a:moveTo>
                  <a:lnTo>
                    <a:pt x="1591197" y="0"/>
                  </a:lnTo>
                  <a:lnTo>
                    <a:pt x="1591197" y="913873"/>
                  </a:lnTo>
                  <a:lnTo>
                    <a:pt x="0" y="913873"/>
                  </a:lnTo>
                  <a:close/>
                </a:path>
              </a:pathLst>
            </a:custGeom>
            <a:solidFill>
              <a:srgbClr val="514E46"/>
            </a:solidFill>
            <a:ln w="12700">
              <a:solidFill>
                <a:srgbClr val="000000"/>
              </a:solidFill>
            </a:ln>
          </p:spPr>
          <p:txBody>
            <a:bodyPr/>
            <a:lstStyle/>
            <a:p>
              <a:endParaRPr lang="en-GB" dirty="0"/>
            </a:p>
          </p:txBody>
        </p:sp>
      </p:grpSp>
      <p:sp>
        <p:nvSpPr>
          <p:cNvPr id="26" name="TextBox 26"/>
          <p:cNvSpPr txBox="1"/>
          <p:nvPr/>
        </p:nvSpPr>
        <p:spPr>
          <a:xfrm>
            <a:off x="5064139" y="4760898"/>
            <a:ext cx="4494610" cy="382602"/>
          </a:xfrm>
          <a:prstGeom prst="rect">
            <a:avLst/>
          </a:prstGeom>
        </p:spPr>
        <p:txBody>
          <a:bodyPr lIns="0" tIns="0" rIns="0" bIns="0" rtlCol="0" anchor="t">
            <a:spAutoFit/>
          </a:bodyPr>
          <a:lstStyle/>
          <a:p>
            <a:pPr>
              <a:lnSpc>
                <a:spcPts val="2783"/>
              </a:lnSpc>
            </a:pPr>
            <a:r>
              <a:rPr lang="en-US" sz="1988" dirty="0">
                <a:solidFill>
                  <a:srgbClr val="514E46"/>
                </a:solidFill>
                <a:latin typeface="Calibri (MS)"/>
              </a:rPr>
              <a:t>RECTANGLE GRAPHICS (Examples below) </a:t>
            </a:r>
          </a:p>
        </p:txBody>
      </p:sp>
      <p:sp>
        <p:nvSpPr>
          <p:cNvPr id="27" name="TextBox 27"/>
          <p:cNvSpPr txBox="1"/>
          <p:nvPr/>
        </p:nvSpPr>
        <p:spPr>
          <a:xfrm>
            <a:off x="880657" y="6803277"/>
            <a:ext cx="2385399" cy="719640"/>
          </a:xfrm>
          <a:prstGeom prst="rect">
            <a:avLst/>
          </a:prstGeom>
        </p:spPr>
        <p:txBody>
          <a:bodyPr lIns="0" tIns="0" rIns="0" bIns="0" rtlCol="0" anchor="t">
            <a:spAutoFit/>
          </a:bodyPr>
          <a:lstStyle/>
          <a:p>
            <a:pPr algn="ctr">
              <a:lnSpc>
                <a:spcPts val="5322"/>
              </a:lnSpc>
            </a:pPr>
            <a:r>
              <a:rPr lang="en-US" sz="3802" dirty="0">
                <a:solidFill>
                  <a:srgbClr val="FFFFFF"/>
                </a:solidFill>
                <a:latin typeface="Calibri (MS)"/>
              </a:rPr>
              <a:t>1200 x 1200</a:t>
            </a:r>
          </a:p>
        </p:txBody>
      </p:sp>
      <p:sp>
        <p:nvSpPr>
          <p:cNvPr id="28" name="TextBox 28"/>
          <p:cNvSpPr txBox="1"/>
          <p:nvPr/>
        </p:nvSpPr>
        <p:spPr>
          <a:xfrm>
            <a:off x="5957668" y="6228622"/>
            <a:ext cx="2140622" cy="719640"/>
          </a:xfrm>
          <a:prstGeom prst="rect">
            <a:avLst/>
          </a:prstGeom>
        </p:spPr>
        <p:txBody>
          <a:bodyPr lIns="0" tIns="0" rIns="0" bIns="0" rtlCol="0" anchor="t">
            <a:spAutoFit/>
          </a:bodyPr>
          <a:lstStyle/>
          <a:p>
            <a:pPr algn="ctr">
              <a:lnSpc>
                <a:spcPts val="5322"/>
              </a:lnSpc>
            </a:pPr>
            <a:r>
              <a:rPr lang="en-US" sz="3802" dirty="0">
                <a:solidFill>
                  <a:srgbClr val="FFFFFF"/>
                </a:solidFill>
                <a:latin typeface="Calibri (MS)"/>
              </a:rPr>
              <a:t>1600 x 900</a:t>
            </a:r>
          </a:p>
        </p:txBody>
      </p:sp>
      <p:sp>
        <p:nvSpPr>
          <p:cNvPr id="29" name="TextBox 29"/>
          <p:cNvSpPr txBox="1"/>
          <p:nvPr/>
        </p:nvSpPr>
        <p:spPr>
          <a:xfrm>
            <a:off x="10282341" y="5992627"/>
            <a:ext cx="1364028" cy="955635"/>
          </a:xfrm>
          <a:prstGeom prst="rect">
            <a:avLst/>
          </a:prstGeom>
        </p:spPr>
        <p:txBody>
          <a:bodyPr lIns="0" tIns="0" rIns="0" bIns="0" rtlCol="0" anchor="t">
            <a:spAutoFit/>
          </a:bodyPr>
          <a:lstStyle/>
          <a:p>
            <a:pPr algn="ctr">
              <a:lnSpc>
                <a:spcPts val="3679"/>
              </a:lnSpc>
            </a:pPr>
            <a:r>
              <a:rPr lang="en-US" sz="2627" dirty="0">
                <a:solidFill>
                  <a:srgbClr val="FFFFFF"/>
                </a:solidFill>
                <a:latin typeface="Calibri (MS)"/>
              </a:rPr>
              <a:t>1200 x 1200</a:t>
            </a:r>
          </a:p>
        </p:txBody>
      </p:sp>
      <p:sp>
        <p:nvSpPr>
          <p:cNvPr id="30" name="TextBox 30"/>
          <p:cNvSpPr txBox="1"/>
          <p:nvPr/>
        </p:nvSpPr>
        <p:spPr>
          <a:xfrm>
            <a:off x="11771008" y="8043337"/>
            <a:ext cx="1364028" cy="955635"/>
          </a:xfrm>
          <a:prstGeom prst="rect">
            <a:avLst/>
          </a:prstGeom>
        </p:spPr>
        <p:txBody>
          <a:bodyPr lIns="0" tIns="0" rIns="0" bIns="0" rtlCol="0" anchor="t">
            <a:spAutoFit/>
          </a:bodyPr>
          <a:lstStyle/>
          <a:p>
            <a:pPr algn="ctr">
              <a:lnSpc>
                <a:spcPts val="3679"/>
              </a:lnSpc>
            </a:pPr>
            <a:r>
              <a:rPr lang="en-US" sz="2627" dirty="0">
                <a:solidFill>
                  <a:srgbClr val="FFFFFF"/>
                </a:solidFill>
                <a:latin typeface="Calibri (MS)"/>
              </a:rPr>
              <a:t>1080 x 1920</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2C55E"/>
        </a:solidFill>
        <a:effectLst/>
      </p:bgPr>
    </p:bg>
    <p:spTree>
      <p:nvGrpSpPr>
        <p:cNvPr id="1" name=""/>
        <p:cNvGrpSpPr/>
        <p:nvPr/>
      </p:nvGrpSpPr>
      <p:grpSpPr>
        <a:xfrm>
          <a:off x="0" y="0"/>
          <a:ext cx="0" cy="0"/>
          <a:chOff x="0" y="0"/>
          <a:chExt cx="0" cy="0"/>
        </a:xfrm>
      </p:grpSpPr>
      <p:sp>
        <p:nvSpPr>
          <p:cNvPr id="2" name="Freeform 2"/>
          <p:cNvSpPr/>
          <p:nvPr/>
        </p:nvSpPr>
        <p:spPr>
          <a:xfrm>
            <a:off x="15844797" y="0"/>
            <a:ext cx="2443203" cy="2394662"/>
          </a:xfrm>
          <a:custGeom>
            <a:avLst/>
            <a:gdLst/>
            <a:ahLst/>
            <a:cxnLst/>
            <a:rect l="l" t="t" r="r" b="b"/>
            <a:pathLst>
              <a:path w="2443203" h="2394662">
                <a:moveTo>
                  <a:pt x="0" y="0"/>
                </a:moveTo>
                <a:lnTo>
                  <a:pt x="2443203" y="0"/>
                </a:lnTo>
                <a:lnTo>
                  <a:pt x="2443203" y="2394662"/>
                </a:lnTo>
                <a:lnTo>
                  <a:pt x="0" y="2394662"/>
                </a:lnTo>
                <a:lnTo>
                  <a:pt x="0" y="0"/>
                </a:lnTo>
                <a:close/>
              </a:path>
            </a:pathLst>
          </a:custGeom>
          <a:blipFill>
            <a:blip r:embed="rId2"/>
            <a:stretch>
              <a:fillRect/>
            </a:stretch>
          </a:blipFill>
        </p:spPr>
        <p:txBody>
          <a:bodyPr/>
          <a:lstStyle/>
          <a:p>
            <a:endParaRPr lang="en-GB" dirty="0"/>
          </a:p>
        </p:txBody>
      </p:sp>
      <p:grpSp>
        <p:nvGrpSpPr>
          <p:cNvPr id="3" name="Group 3"/>
          <p:cNvGrpSpPr/>
          <p:nvPr/>
        </p:nvGrpSpPr>
        <p:grpSpPr>
          <a:xfrm>
            <a:off x="11131860" y="2748049"/>
            <a:ext cx="6332839" cy="6310647"/>
            <a:chOff x="0" y="0"/>
            <a:chExt cx="1126776" cy="1122827"/>
          </a:xfrm>
        </p:grpSpPr>
        <p:sp>
          <p:nvSpPr>
            <p:cNvPr id="4" name="Freeform 4"/>
            <p:cNvSpPr/>
            <p:nvPr/>
          </p:nvSpPr>
          <p:spPr>
            <a:xfrm>
              <a:off x="0" y="0"/>
              <a:ext cx="1126776" cy="1122827"/>
            </a:xfrm>
            <a:custGeom>
              <a:avLst/>
              <a:gdLst/>
              <a:ahLst/>
              <a:cxnLst/>
              <a:rect l="l" t="t" r="r" b="b"/>
              <a:pathLst>
                <a:path w="1126776" h="1122827">
                  <a:moveTo>
                    <a:pt x="28118" y="0"/>
                  </a:moveTo>
                  <a:lnTo>
                    <a:pt x="1098658" y="0"/>
                  </a:lnTo>
                  <a:cubicBezTo>
                    <a:pt x="1106115" y="0"/>
                    <a:pt x="1113267" y="2962"/>
                    <a:pt x="1118540" y="8235"/>
                  </a:cubicBezTo>
                  <a:cubicBezTo>
                    <a:pt x="1123813" y="13509"/>
                    <a:pt x="1126776" y="20660"/>
                    <a:pt x="1126776" y="28118"/>
                  </a:cubicBezTo>
                  <a:lnTo>
                    <a:pt x="1126776" y="1094710"/>
                  </a:lnTo>
                  <a:cubicBezTo>
                    <a:pt x="1126776" y="1102167"/>
                    <a:pt x="1123813" y="1109319"/>
                    <a:pt x="1118540" y="1114592"/>
                  </a:cubicBezTo>
                  <a:cubicBezTo>
                    <a:pt x="1113267" y="1119865"/>
                    <a:pt x="1106115" y="1122827"/>
                    <a:pt x="1098658" y="1122827"/>
                  </a:cubicBezTo>
                  <a:lnTo>
                    <a:pt x="28118" y="1122827"/>
                  </a:lnTo>
                  <a:cubicBezTo>
                    <a:pt x="20660" y="1122827"/>
                    <a:pt x="13509" y="1119865"/>
                    <a:pt x="8235" y="1114592"/>
                  </a:cubicBezTo>
                  <a:cubicBezTo>
                    <a:pt x="2962" y="1109319"/>
                    <a:pt x="0" y="1102167"/>
                    <a:pt x="0" y="1094710"/>
                  </a:cubicBezTo>
                  <a:lnTo>
                    <a:pt x="0" y="28118"/>
                  </a:lnTo>
                  <a:cubicBezTo>
                    <a:pt x="0" y="20660"/>
                    <a:pt x="2962" y="13509"/>
                    <a:pt x="8235" y="8235"/>
                  </a:cubicBezTo>
                  <a:cubicBezTo>
                    <a:pt x="13509" y="2962"/>
                    <a:pt x="20660" y="0"/>
                    <a:pt x="28118" y="0"/>
                  </a:cubicBezTo>
                  <a:close/>
                </a:path>
              </a:pathLst>
            </a:custGeom>
            <a:blipFill>
              <a:blip r:embed="rId3"/>
              <a:stretch>
                <a:fillRect l="-162" r="-162"/>
              </a:stretch>
            </a:blipFill>
          </p:spPr>
          <p:txBody>
            <a:bodyPr/>
            <a:lstStyle/>
            <a:p>
              <a:endParaRPr lang="en-GB" dirty="0"/>
            </a:p>
          </p:txBody>
        </p:sp>
      </p:grpSp>
      <p:sp>
        <p:nvSpPr>
          <p:cNvPr id="5" name="TextBox 5"/>
          <p:cNvSpPr txBox="1"/>
          <p:nvPr/>
        </p:nvSpPr>
        <p:spPr>
          <a:xfrm>
            <a:off x="446203" y="416675"/>
            <a:ext cx="6717962" cy="886629"/>
          </a:xfrm>
          <a:prstGeom prst="rect">
            <a:avLst/>
          </a:prstGeom>
        </p:spPr>
        <p:txBody>
          <a:bodyPr lIns="0" tIns="0" rIns="0" bIns="0" rtlCol="0" anchor="t">
            <a:spAutoFit/>
          </a:bodyPr>
          <a:lstStyle/>
          <a:p>
            <a:pPr>
              <a:lnSpc>
                <a:spcPts val="7299"/>
              </a:lnSpc>
            </a:pPr>
            <a:r>
              <a:rPr lang="en-US" sz="5214" dirty="0">
                <a:solidFill>
                  <a:srgbClr val="514E46"/>
                </a:solidFill>
                <a:latin typeface="Bellamie"/>
              </a:rPr>
              <a:t>OPENING GRAPHIC </a:t>
            </a:r>
          </a:p>
        </p:txBody>
      </p:sp>
      <p:sp>
        <p:nvSpPr>
          <p:cNvPr id="6" name="TextBox 6"/>
          <p:cNvSpPr txBox="1"/>
          <p:nvPr/>
        </p:nvSpPr>
        <p:spPr>
          <a:xfrm>
            <a:off x="446203" y="1227195"/>
            <a:ext cx="4133977" cy="573209"/>
          </a:xfrm>
          <a:prstGeom prst="rect">
            <a:avLst/>
          </a:prstGeom>
        </p:spPr>
        <p:txBody>
          <a:bodyPr lIns="0" tIns="0" rIns="0" bIns="0" rtlCol="0" anchor="t">
            <a:spAutoFit/>
          </a:bodyPr>
          <a:lstStyle/>
          <a:p>
            <a:pPr>
              <a:lnSpc>
                <a:spcPts val="4627"/>
              </a:lnSpc>
            </a:pPr>
            <a:r>
              <a:rPr lang="en-US" sz="3305" dirty="0">
                <a:solidFill>
                  <a:srgbClr val="514E46"/>
                </a:solidFill>
                <a:latin typeface="Bellamie"/>
              </a:rPr>
              <a:t>Friday 8 March 2024</a:t>
            </a:r>
          </a:p>
        </p:txBody>
      </p:sp>
      <p:sp>
        <p:nvSpPr>
          <p:cNvPr id="7" name="TextBox 7"/>
          <p:cNvSpPr txBox="1"/>
          <p:nvPr/>
        </p:nvSpPr>
        <p:spPr>
          <a:xfrm>
            <a:off x="446203" y="1764303"/>
            <a:ext cx="8131843" cy="630359"/>
          </a:xfrm>
          <a:prstGeom prst="rect">
            <a:avLst/>
          </a:prstGeom>
        </p:spPr>
        <p:txBody>
          <a:bodyPr lIns="0" tIns="0" rIns="0" bIns="0" rtlCol="0" anchor="t">
            <a:spAutoFit/>
          </a:bodyPr>
          <a:lstStyle/>
          <a:p>
            <a:pPr>
              <a:lnSpc>
                <a:spcPts val="4627"/>
              </a:lnSpc>
            </a:pPr>
            <a:r>
              <a:rPr lang="en-US" sz="3305" dirty="0">
                <a:solidFill>
                  <a:srgbClr val="514E46"/>
                </a:solidFill>
                <a:latin typeface="Calibri (MS)"/>
              </a:rPr>
              <a:t>Suggested accompanying post copy: </a:t>
            </a:r>
          </a:p>
        </p:txBody>
      </p:sp>
      <p:sp>
        <p:nvSpPr>
          <p:cNvPr id="8" name="TextBox 8"/>
          <p:cNvSpPr txBox="1"/>
          <p:nvPr/>
        </p:nvSpPr>
        <p:spPr>
          <a:xfrm>
            <a:off x="446203" y="2501018"/>
            <a:ext cx="10480257" cy="7154138"/>
          </a:xfrm>
          <a:prstGeom prst="rect">
            <a:avLst/>
          </a:prstGeom>
        </p:spPr>
        <p:txBody>
          <a:bodyPr lIns="0" tIns="0" rIns="0" bIns="0" rtlCol="0" anchor="t">
            <a:spAutoFit/>
          </a:bodyPr>
          <a:lstStyle/>
          <a:p>
            <a:pPr>
              <a:lnSpc>
                <a:spcPts val="3510"/>
              </a:lnSpc>
            </a:pPr>
            <a:r>
              <a:rPr lang="en-US" sz="2507" dirty="0">
                <a:solidFill>
                  <a:srgbClr val="514E46"/>
                </a:solidFill>
                <a:latin typeface="Calibri (MS)"/>
              </a:rPr>
              <a:t>Today, we stand together to celebrate the incredible women of the meat industry. From the farm to the boardroom and everything in between, women are driving innovation, championing sustainability, and leading with courage and compassion.</a:t>
            </a:r>
          </a:p>
          <a:p>
            <a:pPr>
              <a:lnSpc>
                <a:spcPts val="3510"/>
              </a:lnSpc>
            </a:pPr>
            <a:endParaRPr lang="en-US" sz="2507" dirty="0">
              <a:solidFill>
                <a:srgbClr val="514E46"/>
              </a:solidFill>
              <a:latin typeface="Calibri (MS)"/>
            </a:endParaRPr>
          </a:p>
          <a:p>
            <a:pPr>
              <a:lnSpc>
                <a:spcPts val="3510"/>
              </a:lnSpc>
            </a:pPr>
            <a:r>
              <a:rPr lang="en-US" sz="2507" dirty="0">
                <a:solidFill>
                  <a:srgbClr val="514E46"/>
                </a:solidFill>
                <a:latin typeface="Calibri (MS)"/>
              </a:rPr>
              <a:t>This International Women's Day, with this year’s theme of #InspireInclusion, let's recognise the diverse roles women play in our industry and the unique perspectives they bring. Our @MeatBusinessWomen community represents the unity, diversity, and empowerment of women in the meat business, embodying our commitment to growth, sustainability, and innovation.</a:t>
            </a:r>
          </a:p>
          <a:p>
            <a:pPr>
              <a:lnSpc>
                <a:spcPts val="3510"/>
              </a:lnSpc>
            </a:pPr>
            <a:endParaRPr lang="en-US" sz="2507" dirty="0">
              <a:solidFill>
                <a:srgbClr val="514E46"/>
              </a:solidFill>
              <a:latin typeface="Calibri (MS)"/>
            </a:endParaRPr>
          </a:p>
          <a:p>
            <a:pPr>
              <a:lnSpc>
                <a:spcPts val="3510"/>
              </a:lnSpc>
            </a:pPr>
            <a:r>
              <a:rPr lang="en-US" sz="2507" dirty="0">
                <a:solidFill>
                  <a:srgbClr val="514E46"/>
                </a:solidFill>
                <a:latin typeface="Calibri (MS)"/>
              </a:rPr>
              <a:t>Join us in championing the achievements and contributions of women across the meat sector and let's pledge to support and uplift each other, today and every day.</a:t>
            </a:r>
          </a:p>
          <a:p>
            <a:pPr>
              <a:lnSpc>
                <a:spcPts val="3510"/>
              </a:lnSpc>
            </a:pPr>
            <a:endParaRPr lang="en-US" sz="2507" dirty="0">
              <a:solidFill>
                <a:srgbClr val="514E46"/>
              </a:solidFill>
              <a:latin typeface="Calibri (MS)"/>
            </a:endParaRPr>
          </a:p>
          <a:p>
            <a:pPr>
              <a:lnSpc>
                <a:spcPts val="3510"/>
              </a:lnSpc>
            </a:pPr>
            <a:r>
              <a:rPr lang="en-US" sz="2507" dirty="0">
                <a:solidFill>
                  <a:srgbClr val="514E46"/>
                </a:solidFill>
                <a:latin typeface="Calibri (MS)"/>
              </a:rPr>
              <a:t>#InternationalWomensDay #MeatBusinessWomen #CelebrateWomen </a:t>
            </a:r>
          </a:p>
        </p:txBody>
      </p:sp>
      <p:sp>
        <p:nvSpPr>
          <p:cNvPr id="9" name="TextBox 12">
            <a:extLst>
              <a:ext uri="{FF2B5EF4-FFF2-40B4-BE49-F238E27FC236}">
                <a16:creationId xmlns:a16="http://schemas.microsoft.com/office/drawing/2014/main" id="{E244673B-FF46-681B-0956-21D59C868A22}"/>
              </a:ext>
            </a:extLst>
          </p:cNvPr>
          <p:cNvSpPr txBox="1"/>
          <p:nvPr/>
        </p:nvSpPr>
        <p:spPr>
          <a:xfrm>
            <a:off x="12622085" y="9076324"/>
            <a:ext cx="4823280" cy="469680"/>
          </a:xfrm>
          <a:prstGeom prst="rect">
            <a:avLst/>
          </a:prstGeom>
        </p:spPr>
        <p:txBody>
          <a:bodyPr lIns="0" tIns="0" rIns="0" bIns="0" rtlCol="0" anchor="t">
            <a:spAutoFit/>
          </a:bodyPr>
          <a:lstStyle/>
          <a:p>
            <a:pPr>
              <a:lnSpc>
                <a:spcPts val="3911"/>
              </a:lnSpc>
            </a:pPr>
            <a:r>
              <a:rPr lang="en-US" sz="2794" dirty="0">
                <a:solidFill>
                  <a:srgbClr val="514E46"/>
                </a:solidFill>
                <a:latin typeface="Calibri (MS)"/>
              </a:rPr>
              <a:t>Download the assets </a:t>
            </a:r>
            <a:r>
              <a:rPr lang="en-US" sz="2794" dirty="0">
                <a:solidFill>
                  <a:srgbClr val="514E46"/>
                </a:solidFill>
                <a:latin typeface="Calibri (MS)"/>
                <a:hlinkClick r:id="rId4"/>
              </a:rPr>
              <a:t>here</a:t>
            </a:r>
            <a:r>
              <a:rPr lang="en-US" sz="2794" dirty="0">
                <a:solidFill>
                  <a:srgbClr val="514E46"/>
                </a:solidFill>
                <a:latin typeface="Calibri (MS)"/>
              </a:rPr>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2C55E"/>
        </a:solidFill>
        <a:effectLst/>
      </p:bgPr>
    </p:bg>
    <p:spTree>
      <p:nvGrpSpPr>
        <p:cNvPr id="1" name=""/>
        <p:cNvGrpSpPr/>
        <p:nvPr/>
      </p:nvGrpSpPr>
      <p:grpSpPr>
        <a:xfrm>
          <a:off x="0" y="0"/>
          <a:ext cx="0" cy="0"/>
          <a:chOff x="0" y="0"/>
          <a:chExt cx="0" cy="0"/>
        </a:xfrm>
      </p:grpSpPr>
      <p:sp>
        <p:nvSpPr>
          <p:cNvPr id="2" name="Freeform 2"/>
          <p:cNvSpPr/>
          <p:nvPr/>
        </p:nvSpPr>
        <p:spPr>
          <a:xfrm>
            <a:off x="16189153" y="0"/>
            <a:ext cx="2098847" cy="2057148"/>
          </a:xfrm>
          <a:custGeom>
            <a:avLst/>
            <a:gdLst/>
            <a:ahLst/>
            <a:cxnLst/>
            <a:rect l="l" t="t" r="r" b="b"/>
            <a:pathLst>
              <a:path w="2098847" h="2057148">
                <a:moveTo>
                  <a:pt x="0" y="0"/>
                </a:moveTo>
                <a:lnTo>
                  <a:pt x="2098847" y="0"/>
                </a:lnTo>
                <a:lnTo>
                  <a:pt x="2098847" y="2057148"/>
                </a:lnTo>
                <a:lnTo>
                  <a:pt x="0" y="2057148"/>
                </a:lnTo>
                <a:lnTo>
                  <a:pt x="0" y="0"/>
                </a:lnTo>
                <a:close/>
              </a:path>
            </a:pathLst>
          </a:custGeom>
          <a:blipFill>
            <a:blip r:embed="rId2"/>
            <a:stretch>
              <a:fillRect/>
            </a:stretch>
          </a:blipFill>
        </p:spPr>
        <p:txBody>
          <a:bodyPr/>
          <a:lstStyle/>
          <a:p>
            <a:endParaRPr lang="en-GB" dirty="0"/>
          </a:p>
        </p:txBody>
      </p:sp>
      <p:grpSp>
        <p:nvGrpSpPr>
          <p:cNvPr id="3" name="Group 3"/>
          <p:cNvGrpSpPr/>
          <p:nvPr/>
        </p:nvGrpSpPr>
        <p:grpSpPr>
          <a:xfrm>
            <a:off x="9144000" y="3936827"/>
            <a:ext cx="3759359" cy="3759359"/>
            <a:chOff x="0" y="0"/>
            <a:chExt cx="812800" cy="812800"/>
          </a:xfrm>
        </p:grpSpPr>
        <p:sp>
          <p:nvSpPr>
            <p:cNvPr id="4" name="Freeform 4"/>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blipFill>
              <a:blip r:embed="rId3"/>
              <a:stretch>
                <a:fillRect l="-423" r="-423"/>
              </a:stretch>
            </a:blipFill>
          </p:spPr>
          <p:txBody>
            <a:bodyPr/>
            <a:lstStyle/>
            <a:p>
              <a:endParaRPr lang="en-GB" dirty="0"/>
            </a:p>
          </p:txBody>
        </p:sp>
      </p:grpSp>
      <p:grpSp>
        <p:nvGrpSpPr>
          <p:cNvPr id="5" name="Group 5"/>
          <p:cNvGrpSpPr/>
          <p:nvPr/>
        </p:nvGrpSpPr>
        <p:grpSpPr>
          <a:xfrm>
            <a:off x="13479218" y="3936827"/>
            <a:ext cx="3759359" cy="3759359"/>
            <a:chOff x="0" y="0"/>
            <a:chExt cx="812800" cy="812800"/>
          </a:xfrm>
        </p:grpSpPr>
        <p:sp>
          <p:nvSpPr>
            <p:cNvPr id="6" name="Freeform 6"/>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blipFill>
              <a:blip r:embed="rId4"/>
              <a:stretch>
                <a:fillRect l="-338" r="-338"/>
              </a:stretch>
            </a:blipFill>
          </p:spPr>
          <p:txBody>
            <a:bodyPr/>
            <a:lstStyle/>
            <a:p>
              <a:endParaRPr lang="en-GB" dirty="0"/>
            </a:p>
          </p:txBody>
        </p:sp>
      </p:grpSp>
      <p:sp>
        <p:nvSpPr>
          <p:cNvPr id="7" name="Freeform 7"/>
          <p:cNvSpPr/>
          <p:nvPr/>
        </p:nvSpPr>
        <p:spPr>
          <a:xfrm>
            <a:off x="8825819" y="3438097"/>
            <a:ext cx="997460" cy="997460"/>
          </a:xfrm>
          <a:custGeom>
            <a:avLst/>
            <a:gdLst/>
            <a:ahLst/>
            <a:cxnLst/>
            <a:rect l="l" t="t" r="r" b="b"/>
            <a:pathLst>
              <a:path w="997460" h="997460">
                <a:moveTo>
                  <a:pt x="0" y="0"/>
                </a:moveTo>
                <a:lnTo>
                  <a:pt x="997461" y="0"/>
                </a:lnTo>
                <a:lnTo>
                  <a:pt x="997461" y="997460"/>
                </a:lnTo>
                <a:lnTo>
                  <a:pt x="0" y="99746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dirty="0"/>
          </a:p>
        </p:txBody>
      </p:sp>
      <p:sp>
        <p:nvSpPr>
          <p:cNvPr id="8" name="Freeform 8"/>
          <p:cNvSpPr/>
          <p:nvPr/>
        </p:nvSpPr>
        <p:spPr>
          <a:xfrm>
            <a:off x="13151009" y="3438097"/>
            <a:ext cx="997460" cy="997460"/>
          </a:xfrm>
          <a:custGeom>
            <a:avLst/>
            <a:gdLst/>
            <a:ahLst/>
            <a:cxnLst/>
            <a:rect l="l" t="t" r="r" b="b"/>
            <a:pathLst>
              <a:path w="997460" h="997460">
                <a:moveTo>
                  <a:pt x="0" y="0"/>
                </a:moveTo>
                <a:lnTo>
                  <a:pt x="997460" y="0"/>
                </a:lnTo>
                <a:lnTo>
                  <a:pt x="997460" y="997460"/>
                </a:lnTo>
                <a:lnTo>
                  <a:pt x="0" y="99746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dirty="0"/>
          </a:p>
        </p:txBody>
      </p:sp>
      <p:sp>
        <p:nvSpPr>
          <p:cNvPr id="9" name="TextBox 9"/>
          <p:cNvSpPr txBox="1"/>
          <p:nvPr/>
        </p:nvSpPr>
        <p:spPr>
          <a:xfrm>
            <a:off x="446203" y="141981"/>
            <a:ext cx="10702530" cy="886629"/>
          </a:xfrm>
          <a:prstGeom prst="rect">
            <a:avLst/>
          </a:prstGeom>
        </p:spPr>
        <p:txBody>
          <a:bodyPr lIns="0" tIns="0" rIns="0" bIns="0" rtlCol="0" anchor="t">
            <a:spAutoFit/>
          </a:bodyPr>
          <a:lstStyle/>
          <a:p>
            <a:pPr>
              <a:lnSpc>
                <a:spcPts val="7299"/>
              </a:lnSpc>
            </a:pPr>
            <a:r>
              <a:rPr lang="en-US" sz="5214" dirty="0">
                <a:solidFill>
                  <a:srgbClr val="514E46"/>
                </a:solidFill>
                <a:latin typeface="Bellamie"/>
              </a:rPr>
              <a:t>GENERAL social media POSTS</a:t>
            </a:r>
          </a:p>
        </p:txBody>
      </p:sp>
      <p:sp>
        <p:nvSpPr>
          <p:cNvPr id="10" name="TextBox 10"/>
          <p:cNvSpPr txBox="1"/>
          <p:nvPr/>
        </p:nvSpPr>
        <p:spPr>
          <a:xfrm>
            <a:off x="475858" y="1121131"/>
            <a:ext cx="8668142" cy="573263"/>
          </a:xfrm>
          <a:prstGeom prst="rect">
            <a:avLst/>
          </a:prstGeom>
        </p:spPr>
        <p:txBody>
          <a:bodyPr lIns="0" tIns="0" rIns="0" bIns="0" rtlCol="0" anchor="t">
            <a:spAutoFit/>
          </a:bodyPr>
          <a:lstStyle/>
          <a:p>
            <a:pPr>
              <a:lnSpc>
                <a:spcPts val="4627"/>
              </a:lnSpc>
            </a:pPr>
            <a:r>
              <a:rPr lang="en-US" sz="3305" dirty="0">
                <a:solidFill>
                  <a:srgbClr val="514E46"/>
                </a:solidFill>
                <a:latin typeface="Bellamie"/>
              </a:rPr>
              <a:t>To use during Friday 8 March and post IWD </a:t>
            </a:r>
          </a:p>
        </p:txBody>
      </p:sp>
      <p:sp>
        <p:nvSpPr>
          <p:cNvPr id="11" name="TextBox 11"/>
          <p:cNvSpPr txBox="1"/>
          <p:nvPr/>
        </p:nvSpPr>
        <p:spPr>
          <a:xfrm>
            <a:off x="446203" y="1751545"/>
            <a:ext cx="7949695" cy="10596333"/>
          </a:xfrm>
          <a:prstGeom prst="rect">
            <a:avLst/>
          </a:prstGeom>
        </p:spPr>
        <p:txBody>
          <a:bodyPr lIns="0" tIns="0" rIns="0" bIns="0" rtlCol="0" anchor="t">
            <a:spAutoFit/>
          </a:bodyPr>
          <a:lstStyle/>
          <a:p>
            <a:pPr>
              <a:lnSpc>
                <a:spcPts val="4113"/>
              </a:lnSpc>
            </a:pPr>
            <a:r>
              <a:rPr lang="en-US" sz="2938" dirty="0">
                <a:solidFill>
                  <a:srgbClr val="514E46"/>
                </a:solidFill>
                <a:latin typeface="Calibri (MS)"/>
              </a:rPr>
              <a:t>Suggested accompanying post copy:</a:t>
            </a:r>
          </a:p>
          <a:p>
            <a:pPr>
              <a:lnSpc>
                <a:spcPts val="3133"/>
              </a:lnSpc>
            </a:pPr>
            <a:r>
              <a:rPr lang="en-US" sz="2238" dirty="0">
                <a:solidFill>
                  <a:srgbClr val="514E46"/>
                </a:solidFill>
                <a:latin typeface="Calibri (MS)"/>
              </a:rPr>
              <a:t>*If posting after IWD please remove reference at beginning of copy </a:t>
            </a:r>
          </a:p>
          <a:p>
            <a:pPr>
              <a:lnSpc>
                <a:spcPts val="3155"/>
              </a:lnSpc>
            </a:pPr>
            <a:endParaRPr lang="en-US" sz="2238" dirty="0">
              <a:solidFill>
                <a:srgbClr val="514E46"/>
              </a:solidFill>
              <a:latin typeface="Calibri (MS)"/>
            </a:endParaRPr>
          </a:p>
          <a:p>
            <a:pPr>
              <a:lnSpc>
                <a:spcPts val="3435"/>
              </a:lnSpc>
            </a:pPr>
            <a:r>
              <a:rPr lang="en-US" sz="2453" u="sng" dirty="0">
                <a:solidFill>
                  <a:srgbClr val="514E46"/>
                </a:solidFill>
                <a:latin typeface="Calibri (MS)"/>
              </a:rPr>
              <a:t>Post 1:</a:t>
            </a:r>
            <a:r>
              <a:rPr lang="en-US" sz="2453" dirty="0">
                <a:solidFill>
                  <a:srgbClr val="514E46"/>
                </a:solidFill>
                <a:latin typeface="Calibri (MS)"/>
              </a:rPr>
              <a:t> This #InternationalWomensDay, let’s spotlight the women who inspire and innovate in the meat industry. </a:t>
            </a:r>
          </a:p>
          <a:p>
            <a:pPr>
              <a:lnSpc>
                <a:spcPts val="3435"/>
              </a:lnSpc>
            </a:pPr>
            <a:r>
              <a:rPr lang="en-US" sz="2453" dirty="0">
                <a:solidFill>
                  <a:srgbClr val="514E46"/>
                </a:solidFill>
                <a:latin typeface="Calibri (MS)"/>
                <a:ea typeface="Calibri (MS)"/>
              </a:rPr>
              <a:t>🌟Tag woman who inspire you in your career </a:t>
            </a:r>
          </a:p>
          <a:p>
            <a:pPr>
              <a:lnSpc>
                <a:spcPts val="3435"/>
              </a:lnSpc>
            </a:pPr>
            <a:endParaRPr lang="en-US" sz="2453" dirty="0">
              <a:solidFill>
                <a:srgbClr val="514E46"/>
              </a:solidFill>
              <a:latin typeface="Calibri (MS)"/>
              <a:ea typeface="Calibri (MS)"/>
            </a:endParaRPr>
          </a:p>
          <a:p>
            <a:pPr>
              <a:lnSpc>
                <a:spcPts val="3435"/>
              </a:lnSpc>
            </a:pPr>
            <a:r>
              <a:rPr lang="en-US" sz="2453" dirty="0">
                <a:solidFill>
                  <a:srgbClr val="514E46"/>
                </a:solidFill>
                <a:latin typeface="Calibri (MS)"/>
              </a:rPr>
              <a:t>Join us in honouring the power and progress of women in the meat industry. </a:t>
            </a:r>
          </a:p>
          <a:p>
            <a:pPr>
              <a:lnSpc>
                <a:spcPts val="3435"/>
              </a:lnSpc>
            </a:pPr>
            <a:endParaRPr lang="en-US" sz="2453" dirty="0">
              <a:solidFill>
                <a:srgbClr val="514E46"/>
              </a:solidFill>
              <a:latin typeface="Calibri (MS)"/>
            </a:endParaRPr>
          </a:p>
          <a:p>
            <a:pPr>
              <a:lnSpc>
                <a:spcPts val="3441"/>
              </a:lnSpc>
            </a:pPr>
            <a:r>
              <a:rPr lang="en-US" sz="2458" dirty="0">
                <a:solidFill>
                  <a:srgbClr val="514E46"/>
                </a:solidFill>
                <a:latin typeface="Calibri (MS)"/>
              </a:rPr>
              <a:t>#InspireInclusion #ThePowerOfYou #IWD</a:t>
            </a:r>
          </a:p>
          <a:p>
            <a:pPr>
              <a:lnSpc>
                <a:spcPts val="3441"/>
              </a:lnSpc>
            </a:pPr>
            <a:endParaRPr lang="en-US" sz="2458" dirty="0">
              <a:solidFill>
                <a:srgbClr val="514E46"/>
              </a:solidFill>
              <a:latin typeface="Calibri (MS)"/>
            </a:endParaRPr>
          </a:p>
          <a:p>
            <a:pPr>
              <a:lnSpc>
                <a:spcPts val="3435"/>
              </a:lnSpc>
            </a:pPr>
            <a:r>
              <a:rPr lang="en-US" sz="2453" u="sng" dirty="0">
                <a:solidFill>
                  <a:srgbClr val="514E46"/>
                </a:solidFill>
                <a:latin typeface="Calibri (MS)"/>
              </a:rPr>
              <a:t>Post 2:</a:t>
            </a:r>
            <a:r>
              <a:rPr lang="en-US" sz="2453" dirty="0">
                <a:solidFill>
                  <a:srgbClr val="514E46"/>
                </a:solidFill>
                <a:latin typeface="Calibri (MS)"/>
              </a:rPr>
              <a:t> On #InternationalWomensDay, let’s recognise the women making a meaningful impact in their communities through their work in the meat industry. </a:t>
            </a:r>
          </a:p>
          <a:p>
            <a:pPr>
              <a:lnSpc>
                <a:spcPts val="3435"/>
              </a:lnSpc>
            </a:pPr>
            <a:endParaRPr lang="en-US" sz="2453" dirty="0">
              <a:solidFill>
                <a:srgbClr val="514E46"/>
              </a:solidFill>
              <a:latin typeface="Calibri (MS)"/>
            </a:endParaRPr>
          </a:p>
          <a:p>
            <a:pPr>
              <a:lnSpc>
                <a:spcPts val="3435"/>
              </a:lnSpc>
            </a:pPr>
            <a:r>
              <a:rPr lang="en-US" sz="2453" dirty="0">
                <a:solidFill>
                  <a:srgbClr val="514E46"/>
                </a:solidFill>
                <a:latin typeface="Calibri (MS)"/>
                <a:ea typeface="Calibri (MS)"/>
              </a:rPr>
              <a:t>🌍Tag a woman whose community-driven efforts inspire you. </a:t>
            </a:r>
          </a:p>
          <a:p>
            <a:pPr>
              <a:lnSpc>
                <a:spcPts val="3435"/>
              </a:lnSpc>
            </a:pPr>
            <a:endParaRPr lang="en-US" sz="2453" dirty="0">
              <a:solidFill>
                <a:srgbClr val="514E46"/>
              </a:solidFill>
              <a:latin typeface="Calibri (MS)"/>
              <a:ea typeface="Calibri (MS)"/>
            </a:endParaRPr>
          </a:p>
          <a:p>
            <a:pPr>
              <a:lnSpc>
                <a:spcPts val="3435"/>
              </a:lnSpc>
            </a:pPr>
            <a:r>
              <a:rPr lang="en-US" sz="2453" dirty="0">
                <a:solidFill>
                  <a:srgbClr val="514E46"/>
                </a:solidFill>
                <a:latin typeface="Calibri (MS)"/>
              </a:rPr>
              <a:t>#InspireInclusion #ThePowerOfYou #IWD</a:t>
            </a:r>
          </a:p>
          <a:p>
            <a:pPr>
              <a:lnSpc>
                <a:spcPts val="4797"/>
              </a:lnSpc>
            </a:pPr>
            <a:endParaRPr lang="en-US" sz="2453" dirty="0">
              <a:solidFill>
                <a:srgbClr val="514E46"/>
              </a:solidFill>
              <a:latin typeface="Calibri (MS)"/>
            </a:endParaRPr>
          </a:p>
          <a:p>
            <a:pPr>
              <a:lnSpc>
                <a:spcPts val="4797"/>
              </a:lnSpc>
            </a:pPr>
            <a:endParaRPr lang="en-US" sz="2453" dirty="0">
              <a:solidFill>
                <a:srgbClr val="514E46"/>
              </a:solidFill>
              <a:latin typeface="Calibri (MS)"/>
            </a:endParaRPr>
          </a:p>
          <a:p>
            <a:pPr>
              <a:lnSpc>
                <a:spcPts val="4797"/>
              </a:lnSpc>
            </a:pPr>
            <a:endParaRPr lang="en-US" sz="2453" dirty="0">
              <a:solidFill>
                <a:srgbClr val="514E46"/>
              </a:solidFill>
              <a:latin typeface="Calibri (MS)"/>
            </a:endParaRPr>
          </a:p>
          <a:p>
            <a:pPr>
              <a:lnSpc>
                <a:spcPts val="4797"/>
              </a:lnSpc>
            </a:pPr>
            <a:endParaRPr lang="en-US" sz="2453" dirty="0">
              <a:solidFill>
                <a:srgbClr val="514E46"/>
              </a:solidFill>
              <a:latin typeface="Calibri (MS)"/>
            </a:endParaRPr>
          </a:p>
        </p:txBody>
      </p:sp>
      <p:sp>
        <p:nvSpPr>
          <p:cNvPr id="12" name="TextBox 12"/>
          <p:cNvSpPr txBox="1"/>
          <p:nvPr/>
        </p:nvSpPr>
        <p:spPr>
          <a:xfrm>
            <a:off x="11023679" y="7827665"/>
            <a:ext cx="4823280" cy="469680"/>
          </a:xfrm>
          <a:prstGeom prst="rect">
            <a:avLst/>
          </a:prstGeom>
        </p:spPr>
        <p:txBody>
          <a:bodyPr lIns="0" tIns="0" rIns="0" bIns="0" rtlCol="0" anchor="t">
            <a:spAutoFit/>
          </a:bodyPr>
          <a:lstStyle/>
          <a:p>
            <a:pPr>
              <a:lnSpc>
                <a:spcPts val="3911"/>
              </a:lnSpc>
            </a:pPr>
            <a:r>
              <a:rPr lang="en-US" sz="2794" dirty="0">
                <a:solidFill>
                  <a:srgbClr val="514E46"/>
                </a:solidFill>
                <a:latin typeface="Calibri (MS)"/>
              </a:rPr>
              <a:t>Download the assets </a:t>
            </a:r>
            <a:r>
              <a:rPr lang="en-US" sz="2794" dirty="0">
                <a:solidFill>
                  <a:srgbClr val="514E46"/>
                </a:solidFill>
                <a:latin typeface="Calibri (MS)"/>
                <a:hlinkClick r:id="rId9"/>
              </a:rPr>
              <a:t>here</a:t>
            </a:r>
            <a:r>
              <a:rPr lang="en-US" sz="2794" dirty="0">
                <a:solidFill>
                  <a:srgbClr val="514E46"/>
                </a:solidFill>
                <a:latin typeface="Calibri (MS)"/>
              </a:rPr>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2C55E"/>
        </a:solidFill>
        <a:effectLst/>
      </p:bgPr>
    </p:bg>
    <p:spTree>
      <p:nvGrpSpPr>
        <p:cNvPr id="1" name=""/>
        <p:cNvGrpSpPr/>
        <p:nvPr/>
      </p:nvGrpSpPr>
      <p:grpSpPr>
        <a:xfrm>
          <a:off x="0" y="0"/>
          <a:ext cx="0" cy="0"/>
          <a:chOff x="0" y="0"/>
          <a:chExt cx="0" cy="0"/>
        </a:xfrm>
      </p:grpSpPr>
      <p:sp>
        <p:nvSpPr>
          <p:cNvPr id="2" name="Freeform 2"/>
          <p:cNvSpPr/>
          <p:nvPr/>
        </p:nvSpPr>
        <p:spPr>
          <a:xfrm>
            <a:off x="16554317" y="0"/>
            <a:ext cx="1733683" cy="1699239"/>
          </a:xfrm>
          <a:custGeom>
            <a:avLst/>
            <a:gdLst/>
            <a:ahLst/>
            <a:cxnLst/>
            <a:rect l="l" t="t" r="r" b="b"/>
            <a:pathLst>
              <a:path w="1733683" h="1699239">
                <a:moveTo>
                  <a:pt x="0" y="0"/>
                </a:moveTo>
                <a:lnTo>
                  <a:pt x="1733683" y="0"/>
                </a:lnTo>
                <a:lnTo>
                  <a:pt x="1733683" y="1699239"/>
                </a:lnTo>
                <a:lnTo>
                  <a:pt x="0" y="1699239"/>
                </a:lnTo>
                <a:lnTo>
                  <a:pt x="0" y="0"/>
                </a:lnTo>
                <a:close/>
              </a:path>
            </a:pathLst>
          </a:custGeom>
          <a:blipFill>
            <a:blip r:embed="rId2"/>
            <a:stretch>
              <a:fillRect/>
            </a:stretch>
          </a:blipFill>
        </p:spPr>
        <p:txBody>
          <a:bodyPr/>
          <a:lstStyle/>
          <a:p>
            <a:endParaRPr lang="en-GB" dirty="0"/>
          </a:p>
        </p:txBody>
      </p:sp>
      <p:grpSp>
        <p:nvGrpSpPr>
          <p:cNvPr id="3" name="Group 3"/>
          <p:cNvGrpSpPr/>
          <p:nvPr/>
        </p:nvGrpSpPr>
        <p:grpSpPr>
          <a:xfrm>
            <a:off x="10140632" y="3648990"/>
            <a:ext cx="3759359" cy="3759359"/>
            <a:chOff x="0" y="0"/>
            <a:chExt cx="812800" cy="812800"/>
          </a:xfrm>
        </p:grpSpPr>
        <p:sp>
          <p:nvSpPr>
            <p:cNvPr id="4" name="Freeform 4"/>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blipFill>
              <a:blip r:embed="rId3"/>
              <a:stretch>
                <a:fillRect l="-84" r="-84"/>
              </a:stretch>
            </a:blipFill>
            <a:ln w="38100" cap="sq">
              <a:solidFill>
                <a:srgbClr val="000000"/>
              </a:solidFill>
              <a:prstDash val="solid"/>
              <a:miter/>
            </a:ln>
          </p:spPr>
          <p:txBody>
            <a:bodyPr/>
            <a:lstStyle/>
            <a:p>
              <a:endParaRPr lang="en-GB" dirty="0"/>
            </a:p>
          </p:txBody>
        </p:sp>
      </p:grpSp>
      <p:grpSp>
        <p:nvGrpSpPr>
          <p:cNvPr id="5" name="Group 5"/>
          <p:cNvGrpSpPr/>
          <p:nvPr/>
        </p:nvGrpSpPr>
        <p:grpSpPr>
          <a:xfrm>
            <a:off x="14400075" y="3648990"/>
            <a:ext cx="3759359" cy="3759359"/>
            <a:chOff x="0" y="0"/>
            <a:chExt cx="812800" cy="812800"/>
          </a:xfrm>
        </p:grpSpPr>
        <p:sp>
          <p:nvSpPr>
            <p:cNvPr id="6" name="Freeform 6"/>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blipFill>
              <a:blip r:embed="rId4"/>
              <a:stretch>
                <a:fillRect t="-168" b="-168"/>
              </a:stretch>
            </a:blipFill>
          </p:spPr>
          <p:txBody>
            <a:bodyPr/>
            <a:lstStyle/>
            <a:p>
              <a:endParaRPr lang="en-GB" dirty="0"/>
            </a:p>
          </p:txBody>
        </p:sp>
      </p:grpSp>
      <p:sp>
        <p:nvSpPr>
          <p:cNvPr id="7" name="Freeform 7"/>
          <p:cNvSpPr/>
          <p:nvPr/>
        </p:nvSpPr>
        <p:spPr>
          <a:xfrm>
            <a:off x="9641902" y="3150260"/>
            <a:ext cx="997460" cy="997460"/>
          </a:xfrm>
          <a:custGeom>
            <a:avLst/>
            <a:gdLst/>
            <a:ahLst/>
            <a:cxnLst/>
            <a:rect l="l" t="t" r="r" b="b"/>
            <a:pathLst>
              <a:path w="997460" h="997460">
                <a:moveTo>
                  <a:pt x="0" y="0"/>
                </a:moveTo>
                <a:lnTo>
                  <a:pt x="997460" y="0"/>
                </a:lnTo>
                <a:lnTo>
                  <a:pt x="997460" y="997460"/>
                </a:lnTo>
                <a:lnTo>
                  <a:pt x="0" y="99746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dirty="0"/>
          </a:p>
        </p:txBody>
      </p:sp>
      <p:sp>
        <p:nvSpPr>
          <p:cNvPr id="8" name="Freeform 8"/>
          <p:cNvSpPr/>
          <p:nvPr/>
        </p:nvSpPr>
        <p:spPr>
          <a:xfrm>
            <a:off x="14029911" y="3150260"/>
            <a:ext cx="997460" cy="997460"/>
          </a:xfrm>
          <a:custGeom>
            <a:avLst/>
            <a:gdLst/>
            <a:ahLst/>
            <a:cxnLst/>
            <a:rect l="l" t="t" r="r" b="b"/>
            <a:pathLst>
              <a:path w="997460" h="997460">
                <a:moveTo>
                  <a:pt x="0" y="0"/>
                </a:moveTo>
                <a:lnTo>
                  <a:pt x="997460" y="0"/>
                </a:lnTo>
                <a:lnTo>
                  <a:pt x="997460" y="997460"/>
                </a:lnTo>
                <a:lnTo>
                  <a:pt x="0" y="99746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dirty="0"/>
          </a:p>
        </p:txBody>
      </p:sp>
      <p:sp>
        <p:nvSpPr>
          <p:cNvPr id="9" name="TextBox 9"/>
          <p:cNvSpPr txBox="1"/>
          <p:nvPr/>
        </p:nvSpPr>
        <p:spPr>
          <a:xfrm>
            <a:off x="446203" y="-29595"/>
            <a:ext cx="6717962" cy="886629"/>
          </a:xfrm>
          <a:prstGeom prst="rect">
            <a:avLst/>
          </a:prstGeom>
        </p:spPr>
        <p:txBody>
          <a:bodyPr lIns="0" tIns="0" rIns="0" bIns="0" rtlCol="0" anchor="t">
            <a:spAutoFit/>
          </a:bodyPr>
          <a:lstStyle/>
          <a:p>
            <a:pPr>
              <a:lnSpc>
                <a:spcPts val="7299"/>
              </a:lnSpc>
            </a:pPr>
            <a:r>
              <a:rPr lang="en-US" sz="5214" dirty="0">
                <a:solidFill>
                  <a:srgbClr val="514E46"/>
                </a:solidFill>
                <a:latin typeface="Bellamie"/>
              </a:rPr>
              <a:t>STAT social POSTS</a:t>
            </a:r>
          </a:p>
        </p:txBody>
      </p:sp>
      <p:sp>
        <p:nvSpPr>
          <p:cNvPr id="10" name="TextBox 10"/>
          <p:cNvSpPr txBox="1"/>
          <p:nvPr/>
        </p:nvSpPr>
        <p:spPr>
          <a:xfrm>
            <a:off x="475858" y="773419"/>
            <a:ext cx="8668142" cy="573209"/>
          </a:xfrm>
          <a:prstGeom prst="rect">
            <a:avLst/>
          </a:prstGeom>
        </p:spPr>
        <p:txBody>
          <a:bodyPr lIns="0" tIns="0" rIns="0" bIns="0" rtlCol="0" anchor="t">
            <a:spAutoFit/>
          </a:bodyPr>
          <a:lstStyle/>
          <a:p>
            <a:pPr>
              <a:lnSpc>
                <a:spcPts val="4627"/>
              </a:lnSpc>
            </a:pPr>
            <a:r>
              <a:rPr lang="en-US" sz="3305" dirty="0">
                <a:solidFill>
                  <a:srgbClr val="514E46"/>
                </a:solidFill>
                <a:latin typeface="Bellamie"/>
              </a:rPr>
              <a:t>To use during Friday 8 March and post IWD </a:t>
            </a:r>
          </a:p>
        </p:txBody>
      </p:sp>
      <p:sp>
        <p:nvSpPr>
          <p:cNvPr id="11" name="TextBox 11"/>
          <p:cNvSpPr txBox="1"/>
          <p:nvPr/>
        </p:nvSpPr>
        <p:spPr>
          <a:xfrm>
            <a:off x="103740" y="1459795"/>
            <a:ext cx="9033337" cy="8868196"/>
          </a:xfrm>
          <a:prstGeom prst="rect">
            <a:avLst/>
          </a:prstGeom>
        </p:spPr>
        <p:txBody>
          <a:bodyPr lIns="0" tIns="0" rIns="0" bIns="0" rtlCol="0" anchor="t">
            <a:spAutoFit/>
          </a:bodyPr>
          <a:lstStyle/>
          <a:p>
            <a:pPr>
              <a:lnSpc>
                <a:spcPts val="2622"/>
              </a:lnSpc>
            </a:pPr>
            <a:r>
              <a:rPr lang="en-US" sz="1873" dirty="0">
                <a:solidFill>
                  <a:srgbClr val="514E46"/>
                </a:solidFill>
                <a:latin typeface="Calibri (MS)"/>
              </a:rPr>
              <a:t>Choose a stat that speaks from your business or from you personally. </a:t>
            </a:r>
          </a:p>
          <a:p>
            <a:pPr>
              <a:lnSpc>
                <a:spcPts val="2622"/>
              </a:lnSpc>
            </a:pPr>
            <a:endParaRPr lang="en-US" sz="1873" dirty="0">
              <a:solidFill>
                <a:srgbClr val="514E46"/>
              </a:solidFill>
              <a:latin typeface="Calibri (MS)"/>
            </a:endParaRPr>
          </a:p>
          <a:p>
            <a:pPr>
              <a:lnSpc>
                <a:spcPts val="2622"/>
              </a:lnSpc>
            </a:pPr>
            <a:r>
              <a:rPr lang="en-US" sz="1873" dirty="0">
                <a:solidFill>
                  <a:srgbClr val="514E46"/>
                </a:solidFill>
                <a:latin typeface="Calibri (MS)"/>
              </a:rPr>
              <a:t>Suggested copy: </a:t>
            </a:r>
          </a:p>
          <a:p>
            <a:pPr>
              <a:lnSpc>
                <a:spcPts val="2622"/>
              </a:lnSpc>
            </a:pPr>
            <a:r>
              <a:rPr lang="en-US" sz="1873" dirty="0">
                <a:solidFill>
                  <a:srgbClr val="514E46"/>
                </a:solidFill>
                <a:latin typeface="Calibri (MS)"/>
              </a:rPr>
              <a:t>The meat industry is evolving, becoming more gender-inclusive every day. But our journey isn’t over. </a:t>
            </a:r>
          </a:p>
          <a:p>
            <a:pPr>
              <a:lnSpc>
                <a:spcPts val="2622"/>
              </a:lnSpc>
            </a:pPr>
            <a:endParaRPr lang="en-US" sz="1873" dirty="0">
              <a:solidFill>
                <a:srgbClr val="514E46"/>
              </a:solidFill>
              <a:latin typeface="Calibri (MS)"/>
            </a:endParaRPr>
          </a:p>
          <a:p>
            <a:pPr>
              <a:lnSpc>
                <a:spcPts val="2622"/>
              </a:lnSpc>
            </a:pPr>
            <a:r>
              <a:rPr lang="en-US" sz="1873" dirty="0">
                <a:solidFill>
                  <a:srgbClr val="514E46"/>
                </a:solidFill>
                <a:latin typeface="Calibri (MS)"/>
              </a:rPr>
              <a:t>..then support your copy with: </a:t>
            </a:r>
          </a:p>
          <a:p>
            <a:pPr>
              <a:lnSpc>
                <a:spcPts val="2622"/>
              </a:lnSpc>
            </a:pPr>
            <a:r>
              <a:rPr lang="en-US" sz="1873" u="sng" dirty="0">
                <a:solidFill>
                  <a:srgbClr val="514E46"/>
                </a:solidFill>
                <a:latin typeface="Calibri (MS)"/>
              </a:rPr>
              <a:t>Post 1:</a:t>
            </a:r>
            <a:r>
              <a:rPr lang="en-US" sz="1873" dirty="0">
                <a:solidFill>
                  <a:srgbClr val="514E46"/>
                </a:solidFill>
                <a:latin typeface="Calibri (MS)"/>
              </a:rPr>
              <a:t> Did you know that 53% of females say inclusion has moved up the agenda in the meat industry? </a:t>
            </a:r>
          </a:p>
          <a:p>
            <a:pPr>
              <a:lnSpc>
                <a:spcPts val="2622"/>
              </a:lnSpc>
            </a:pPr>
            <a:r>
              <a:rPr lang="en-US" sz="1873" dirty="0">
                <a:solidFill>
                  <a:srgbClr val="514E46"/>
                </a:solidFill>
                <a:latin typeface="Calibri (MS)"/>
              </a:rPr>
              <a:t>@Meat Business Women has shown that the meat industry has made progress in shifting the dial of women’s representation, but there’s still more to be done. </a:t>
            </a:r>
          </a:p>
          <a:p>
            <a:pPr>
              <a:lnSpc>
                <a:spcPts val="2622"/>
              </a:lnSpc>
            </a:pPr>
            <a:endParaRPr lang="en-US" sz="1873" dirty="0">
              <a:solidFill>
                <a:srgbClr val="514E46"/>
              </a:solidFill>
              <a:latin typeface="Calibri (MS)"/>
            </a:endParaRPr>
          </a:p>
          <a:p>
            <a:pPr>
              <a:lnSpc>
                <a:spcPts val="2622"/>
              </a:lnSpc>
            </a:pPr>
            <a:r>
              <a:rPr lang="en-US" sz="1873" dirty="0">
                <a:solidFill>
                  <a:srgbClr val="514E46"/>
                </a:solidFill>
                <a:latin typeface="Calibri (MS)"/>
              </a:rPr>
              <a:t>Read more about the findings from the report here: https://www.meatbusinesswomen.org/resource/gender-representation-report-2023.html</a:t>
            </a:r>
          </a:p>
          <a:p>
            <a:pPr>
              <a:lnSpc>
                <a:spcPts val="2622"/>
              </a:lnSpc>
            </a:pPr>
            <a:endParaRPr lang="en-US" sz="1873" dirty="0">
              <a:solidFill>
                <a:srgbClr val="514E46"/>
              </a:solidFill>
              <a:latin typeface="Calibri (MS)"/>
            </a:endParaRPr>
          </a:p>
          <a:p>
            <a:pPr>
              <a:lnSpc>
                <a:spcPts val="2622"/>
              </a:lnSpc>
            </a:pPr>
            <a:r>
              <a:rPr lang="en-US" sz="1873" dirty="0">
                <a:solidFill>
                  <a:srgbClr val="514E46"/>
                </a:solidFill>
                <a:latin typeface="Calibri (MS)"/>
              </a:rPr>
              <a:t>#PowerOfYou #InspireInclusion #IWD </a:t>
            </a:r>
          </a:p>
          <a:p>
            <a:pPr>
              <a:lnSpc>
                <a:spcPts val="2622"/>
              </a:lnSpc>
            </a:pPr>
            <a:endParaRPr lang="en-US" sz="1873" dirty="0">
              <a:solidFill>
                <a:srgbClr val="514E46"/>
              </a:solidFill>
              <a:latin typeface="Calibri (MS)"/>
            </a:endParaRPr>
          </a:p>
          <a:p>
            <a:pPr>
              <a:lnSpc>
                <a:spcPts val="2622"/>
              </a:lnSpc>
            </a:pPr>
            <a:r>
              <a:rPr lang="en-US" sz="1873" u="sng" dirty="0">
                <a:solidFill>
                  <a:srgbClr val="514E46"/>
                </a:solidFill>
                <a:latin typeface="Calibri (MS)"/>
              </a:rPr>
              <a:t>Post 2: </a:t>
            </a:r>
            <a:r>
              <a:rPr lang="en-US" sz="1873" dirty="0">
                <a:solidFill>
                  <a:srgbClr val="514E46"/>
                </a:solidFill>
                <a:latin typeface="Calibri (MS)"/>
              </a:rPr>
              <a:t>Did you know only 8% of CEO roles are held by women? It’s a reminder that we’ve come far, yet there's more to do. </a:t>
            </a:r>
          </a:p>
          <a:p>
            <a:pPr>
              <a:lnSpc>
                <a:spcPts val="2622"/>
              </a:lnSpc>
            </a:pPr>
            <a:r>
              <a:rPr lang="en-US" sz="1873" dirty="0">
                <a:solidFill>
                  <a:srgbClr val="514E46"/>
                </a:solidFill>
                <a:latin typeface="Calibri (MS)"/>
              </a:rPr>
              <a:t>@Meat Business Women has shown that the meat industry has made progress in shifting the dial of women’s representation, but there’s still more to be done. </a:t>
            </a:r>
          </a:p>
          <a:p>
            <a:pPr>
              <a:lnSpc>
                <a:spcPts val="2622"/>
              </a:lnSpc>
            </a:pPr>
            <a:endParaRPr lang="en-US" sz="1873" dirty="0">
              <a:solidFill>
                <a:srgbClr val="514E46"/>
              </a:solidFill>
              <a:latin typeface="Calibri (MS)"/>
            </a:endParaRPr>
          </a:p>
          <a:p>
            <a:pPr>
              <a:lnSpc>
                <a:spcPts val="2622"/>
              </a:lnSpc>
            </a:pPr>
            <a:r>
              <a:rPr lang="en-US" sz="1873" dirty="0">
                <a:solidFill>
                  <a:srgbClr val="514E46"/>
                </a:solidFill>
                <a:latin typeface="Calibri (MS)"/>
              </a:rPr>
              <a:t>Read more about the findings from the report here: https://www.meatbusinesswomen.org/resource/gender-representation-report-2023.html</a:t>
            </a:r>
          </a:p>
          <a:p>
            <a:pPr>
              <a:lnSpc>
                <a:spcPts val="2622"/>
              </a:lnSpc>
            </a:pPr>
            <a:endParaRPr lang="en-US" sz="1873" dirty="0">
              <a:solidFill>
                <a:srgbClr val="514E46"/>
              </a:solidFill>
              <a:latin typeface="Calibri (MS)"/>
            </a:endParaRPr>
          </a:p>
          <a:p>
            <a:pPr>
              <a:lnSpc>
                <a:spcPts val="2622"/>
              </a:lnSpc>
            </a:pPr>
            <a:r>
              <a:rPr lang="en-US" sz="1873" dirty="0">
                <a:solidFill>
                  <a:srgbClr val="514E46"/>
                </a:solidFill>
                <a:latin typeface="Calibri (MS)"/>
              </a:rPr>
              <a:t>#PowerOfYou #InspireInclusion #IWD </a:t>
            </a:r>
          </a:p>
          <a:p>
            <a:pPr>
              <a:lnSpc>
                <a:spcPts val="3398"/>
              </a:lnSpc>
            </a:pPr>
            <a:endParaRPr lang="en-US" sz="1873" dirty="0">
              <a:solidFill>
                <a:srgbClr val="514E46"/>
              </a:solidFill>
              <a:latin typeface="Calibri (MS)"/>
            </a:endParaRPr>
          </a:p>
        </p:txBody>
      </p:sp>
      <p:sp>
        <p:nvSpPr>
          <p:cNvPr id="12" name="TextBox 12"/>
          <p:cNvSpPr txBox="1"/>
          <p:nvPr/>
        </p:nvSpPr>
        <p:spPr>
          <a:xfrm>
            <a:off x="11731037" y="7731857"/>
            <a:ext cx="4823280" cy="469680"/>
          </a:xfrm>
          <a:prstGeom prst="rect">
            <a:avLst/>
          </a:prstGeom>
        </p:spPr>
        <p:txBody>
          <a:bodyPr lIns="0" tIns="0" rIns="0" bIns="0" rtlCol="0" anchor="t">
            <a:spAutoFit/>
          </a:bodyPr>
          <a:lstStyle/>
          <a:p>
            <a:pPr>
              <a:lnSpc>
                <a:spcPts val="3911"/>
              </a:lnSpc>
            </a:pPr>
            <a:r>
              <a:rPr lang="en-US" sz="2794" dirty="0">
                <a:solidFill>
                  <a:srgbClr val="514E46"/>
                </a:solidFill>
                <a:latin typeface="Calibri (MS)"/>
              </a:rPr>
              <a:t>Download the assets </a:t>
            </a:r>
            <a:r>
              <a:rPr lang="en-US" sz="2794" dirty="0">
                <a:solidFill>
                  <a:srgbClr val="514E46"/>
                </a:solidFill>
                <a:latin typeface="Calibri (MS)"/>
                <a:hlinkClick r:id="rId9"/>
              </a:rPr>
              <a:t>here</a:t>
            </a:r>
            <a:r>
              <a:rPr lang="en-US" sz="2794" dirty="0">
                <a:solidFill>
                  <a:srgbClr val="514E46"/>
                </a:solidFill>
                <a:latin typeface="Calibri (MS)"/>
              </a:rPr>
              <a: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2C55E"/>
        </a:solidFill>
        <a:effectLst/>
      </p:bgPr>
    </p:bg>
    <p:spTree>
      <p:nvGrpSpPr>
        <p:cNvPr id="1" name=""/>
        <p:cNvGrpSpPr/>
        <p:nvPr/>
      </p:nvGrpSpPr>
      <p:grpSpPr>
        <a:xfrm>
          <a:off x="0" y="0"/>
          <a:ext cx="0" cy="0"/>
          <a:chOff x="0" y="0"/>
          <a:chExt cx="0" cy="0"/>
        </a:xfrm>
      </p:grpSpPr>
      <p:sp>
        <p:nvSpPr>
          <p:cNvPr id="2" name="Freeform 2"/>
          <p:cNvSpPr/>
          <p:nvPr/>
        </p:nvSpPr>
        <p:spPr>
          <a:xfrm>
            <a:off x="16189153" y="0"/>
            <a:ext cx="2098847" cy="2057148"/>
          </a:xfrm>
          <a:custGeom>
            <a:avLst/>
            <a:gdLst/>
            <a:ahLst/>
            <a:cxnLst/>
            <a:rect l="l" t="t" r="r" b="b"/>
            <a:pathLst>
              <a:path w="2098847" h="2057148">
                <a:moveTo>
                  <a:pt x="0" y="0"/>
                </a:moveTo>
                <a:lnTo>
                  <a:pt x="2098847" y="0"/>
                </a:lnTo>
                <a:lnTo>
                  <a:pt x="2098847" y="2057148"/>
                </a:lnTo>
                <a:lnTo>
                  <a:pt x="0" y="2057148"/>
                </a:lnTo>
                <a:lnTo>
                  <a:pt x="0" y="0"/>
                </a:lnTo>
                <a:close/>
              </a:path>
            </a:pathLst>
          </a:custGeom>
          <a:blipFill>
            <a:blip r:embed="rId2"/>
            <a:stretch>
              <a:fillRect/>
            </a:stretch>
          </a:blipFill>
        </p:spPr>
        <p:txBody>
          <a:bodyPr/>
          <a:lstStyle/>
          <a:p>
            <a:endParaRPr lang="en-GB" dirty="0"/>
          </a:p>
        </p:txBody>
      </p:sp>
      <p:sp>
        <p:nvSpPr>
          <p:cNvPr id="3" name="Freeform 3"/>
          <p:cNvSpPr/>
          <p:nvPr/>
        </p:nvSpPr>
        <p:spPr>
          <a:xfrm>
            <a:off x="10218798" y="2354368"/>
            <a:ext cx="3408118" cy="6010328"/>
          </a:xfrm>
          <a:custGeom>
            <a:avLst/>
            <a:gdLst/>
            <a:ahLst/>
            <a:cxnLst/>
            <a:rect l="l" t="t" r="r" b="b"/>
            <a:pathLst>
              <a:path w="3408118" h="6010328">
                <a:moveTo>
                  <a:pt x="0" y="0"/>
                </a:moveTo>
                <a:lnTo>
                  <a:pt x="3408118" y="0"/>
                </a:lnTo>
                <a:lnTo>
                  <a:pt x="3408118" y="6010328"/>
                </a:lnTo>
                <a:lnTo>
                  <a:pt x="0" y="6010328"/>
                </a:lnTo>
                <a:lnTo>
                  <a:pt x="0" y="0"/>
                </a:lnTo>
                <a:close/>
              </a:path>
            </a:pathLst>
          </a:custGeom>
          <a:blipFill>
            <a:blip r:embed="rId3"/>
            <a:stretch>
              <a:fillRect/>
            </a:stretch>
          </a:blipFill>
        </p:spPr>
        <p:txBody>
          <a:bodyPr/>
          <a:lstStyle/>
          <a:p>
            <a:endParaRPr lang="en-GB" dirty="0"/>
          </a:p>
        </p:txBody>
      </p:sp>
      <p:sp>
        <p:nvSpPr>
          <p:cNvPr id="4" name="TextBox 4"/>
          <p:cNvSpPr txBox="1"/>
          <p:nvPr/>
        </p:nvSpPr>
        <p:spPr>
          <a:xfrm>
            <a:off x="446203" y="141981"/>
            <a:ext cx="8697797" cy="886629"/>
          </a:xfrm>
          <a:prstGeom prst="rect">
            <a:avLst/>
          </a:prstGeom>
        </p:spPr>
        <p:txBody>
          <a:bodyPr lIns="0" tIns="0" rIns="0" bIns="0" rtlCol="0" anchor="t">
            <a:spAutoFit/>
          </a:bodyPr>
          <a:lstStyle/>
          <a:p>
            <a:pPr>
              <a:lnSpc>
                <a:spcPts val="7299"/>
              </a:lnSpc>
            </a:pPr>
            <a:r>
              <a:rPr lang="en-US" sz="5214" dirty="0">
                <a:solidFill>
                  <a:srgbClr val="514E46"/>
                </a:solidFill>
                <a:latin typeface="Bellamie"/>
              </a:rPr>
              <a:t>INSTAGRAM STORY POSTS</a:t>
            </a:r>
          </a:p>
        </p:txBody>
      </p:sp>
      <p:sp>
        <p:nvSpPr>
          <p:cNvPr id="5" name="TextBox 5"/>
          <p:cNvSpPr txBox="1"/>
          <p:nvPr/>
        </p:nvSpPr>
        <p:spPr>
          <a:xfrm>
            <a:off x="475858" y="952500"/>
            <a:ext cx="8668142" cy="573209"/>
          </a:xfrm>
          <a:prstGeom prst="rect">
            <a:avLst/>
          </a:prstGeom>
        </p:spPr>
        <p:txBody>
          <a:bodyPr lIns="0" tIns="0" rIns="0" bIns="0" rtlCol="0" anchor="t">
            <a:spAutoFit/>
          </a:bodyPr>
          <a:lstStyle/>
          <a:p>
            <a:pPr>
              <a:lnSpc>
                <a:spcPts val="4627"/>
              </a:lnSpc>
            </a:pPr>
            <a:r>
              <a:rPr lang="en-US" sz="3305" dirty="0">
                <a:solidFill>
                  <a:srgbClr val="514E46"/>
                </a:solidFill>
                <a:latin typeface="Bellamie"/>
              </a:rPr>
              <a:t>To use during Friday 8 March</a:t>
            </a:r>
          </a:p>
        </p:txBody>
      </p:sp>
      <p:sp>
        <p:nvSpPr>
          <p:cNvPr id="6" name="TextBox 6"/>
          <p:cNvSpPr txBox="1"/>
          <p:nvPr/>
        </p:nvSpPr>
        <p:spPr>
          <a:xfrm>
            <a:off x="446203" y="2944279"/>
            <a:ext cx="8131843" cy="4697155"/>
          </a:xfrm>
          <a:prstGeom prst="rect">
            <a:avLst/>
          </a:prstGeom>
        </p:spPr>
        <p:txBody>
          <a:bodyPr lIns="0" tIns="0" rIns="0" bIns="0" rtlCol="0" anchor="t">
            <a:spAutoFit/>
          </a:bodyPr>
          <a:lstStyle/>
          <a:p>
            <a:pPr>
              <a:lnSpc>
                <a:spcPts val="4627"/>
              </a:lnSpc>
            </a:pPr>
            <a:r>
              <a:rPr lang="en-US" sz="3305" dirty="0">
                <a:solidFill>
                  <a:srgbClr val="514E46"/>
                </a:solidFill>
                <a:latin typeface="Calibri (MS)"/>
              </a:rPr>
              <a:t>Choose a story graphic that you feel appropriate to share:</a:t>
            </a:r>
          </a:p>
          <a:p>
            <a:pPr>
              <a:lnSpc>
                <a:spcPts val="4627"/>
              </a:lnSpc>
            </a:pPr>
            <a:endParaRPr lang="en-US" sz="3305" dirty="0">
              <a:solidFill>
                <a:srgbClr val="514E46"/>
              </a:solidFill>
              <a:latin typeface="Calibri (MS)"/>
            </a:endParaRPr>
          </a:p>
          <a:p>
            <a:pPr>
              <a:lnSpc>
                <a:spcPts val="4627"/>
              </a:lnSpc>
            </a:pPr>
            <a:r>
              <a:rPr lang="en-US" sz="3305" u="sng" dirty="0">
                <a:solidFill>
                  <a:srgbClr val="514E46"/>
                </a:solidFill>
                <a:latin typeface="Calibri (MS)"/>
              </a:rPr>
              <a:t>Story:</a:t>
            </a:r>
            <a:r>
              <a:rPr lang="en-US" sz="3305" dirty="0">
                <a:solidFill>
                  <a:srgbClr val="514E46"/>
                </a:solidFill>
                <a:latin typeface="Calibri (MS)"/>
              </a:rPr>
              <a:t> A personal story for members to share either via Instagram or within MBW group throughout the day.  </a:t>
            </a:r>
          </a:p>
          <a:p>
            <a:pPr>
              <a:lnSpc>
                <a:spcPts val="4627"/>
              </a:lnSpc>
            </a:pPr>
            <a:endParaRPr lang="en-US" sz="3305" dirty="0">
              <a:solidFill>
                <a:srgbClr val="514E46"/>
              </a:solidFill>
              <a:latin typeface="Calibri (MS)"/>
            </a:endParaRPr>
          </a:p>
          <a:p>
            <a:pPr>
              <a:lnSpc>
                <a:spcPts val="4627"/>
              </a:lnSpc>
            </a:pPr>
            <a:endParaRPr lang="en-US" sz="3305" dirty="0">
              <a:solidFill>
                <a:srgbClr val="514E46"/>
              </a:solidFill>
              <a:latin typeface="Calibri (MS)"/>
            </a:endParaRPr>
          </a:p>
        </p:txBody>
      </p:sp>
      <p:sp>
        <p:nvSpPr>
          <p:cNvPr id="7" name="TextBox 7"/>
          <p:cNvSpPr txBox="1"/>
          <p:nvPr/>
        </p:nvSpPr>
        <p:spPr>
          <a:xfrm>
            <a:off x="11057913" y="1509101"/>
            <a:ext cx="4823280" cy="469680"/>
          </a:xfrm>
          <a:prstGeom prst="rect">
            <a:avLst/>
          </a:prstGeom>
        </p:spPr>
        <p:txBody>
          <a:bodyPr lIns="0" tIns="0" rIns="0" bIns="0" rtlCol="0" anchor="t">
            <a:spAutoFit/>
          </a:bodyPr>
          <a:lstStyle/>
          <a:p>
            <a:pPr>
              <a:lnSpc>
                <a:spcPts val="3911"/>
              </a:lnSpc>
            </a:pPr>
            <a:r>
              <a:rPr lang="en-US" sz="2794" dirty="0">
                <a:solidFill>
                  <a:srgbClr val="514E46"/>
                </a:solidFill>
                <a:latin typeface="Calibri (MS)"/>
              </a:rPr>
              <a:t>Download the assets </a:t>
            </a:r>
            <a:r>
              <a:rPr lang="en-US" sz="2794" dirty="0">
                <a:solidFill>
                  <a:srgbClr val="514E46"/>
                </a:solidFill>
                <a:latin typeface="Calibri (MS)"/>
                <a:hlinkClick r:id="rId4"/>
              </a:rPr>
              <a:t>here</a:t>
            </a:r>
            <a:r>
              <a:rPr lang="en-US" sz="2794" dirty="0">
                <a:solidFill>
                  <a:srgbClr val="514E46"/>
                </a:solidFill>
                <a:latin typeface="Calibri (MS)"/>
              </a:rPr>
              <a:t>. </a:t>
            </a:r>
          </a:p>
        </p:txBody>
      </p:sp>
      <p:sp>
        <p:nvSpPr>
          <p:cNvPr id="8" name="TextBox 8"/>
          <p:cNvSpPr txBox="1"/>
          <p:nvPr/>
        </p:nvSpPr>
        <p:spPr>
          <a:xfrm>
            <a:off x="10325764" y="8503060"/>
            <a:ext cx="7332418" cy="729987"/>
          </a:xfrm>
          <a:prstGeom prst="rect">
            <a:avLst/>
          </a:prstGeom>
        </p:spPr>
        <p:txBody>
          <a:bodyPr lIns="0" tIns="0" rIns="0" bIns="0" rtlCol="0" anchor="t">
            <a:spAutoFit/>
          </a:bodyPr>
          <a:lstStyle/>
          <a:p>
            <a:pPr>
              <a:lnSpc>
                <a:spcPts val="2783"/>
              </a:lnSpc>
            </a:pPr>
            <a:r>
              <a:rPr lang="en-US" sz="1988" dirty="0">
                <a:solidFill>
                  <a:srgbClr val="514E46"/>
                </a:solidFill>
                <a:latin typeface="Calibri (MS)"/>
              </a:rPr>
              <a:t>More for personal use but could be used on organisation channel, with highlighting the employee who has answered the questions. </a:t>
            </a:r>
          </a:p>
        </p:txBody>
      </p:sp>
      <p:sp>
        <p:nvSpPr>
          <p:cNvPr id="9" name="Freeform 9"/>
          <p:cNvSpPr/>
          <p:nvPr/>
        </p:nvSpPr>
        <p:spPr>
          <a:xfrm>
            <a:off x="13851182" y="2397184"/>
            <a:ext cx="3408118" cy="6010328"/>
          </a:xfrm>
          <a:custGeom>
            <a:avLst/>
            <a:gdLst/>
            <a:ahLst/>
            <a:cxnLst/>
            <a:rect l="l" t="t" r="r" b="b"/>
            <a:pathLst>
              <a:path w="3408118" h="6010328">
                <a:moveTo>
                  <a:pt x="0" y="0"/>
                </a:moveTo>
                <a:lnTo>
                  <a:pt x="3408118" y="0"/>
                </a:lnTo>
                <a:lnTo>
                  <a:pt x="3408118" y="6010329"/>
                </a:lnTo>
                <a:lnTo>
                  <a:pt x="0" y="6010329"/>
                </a:lnTo>
                <a:lnTo>
                  <a:pt x="0" y="0"/>
                </a:lnTo>
                <a:close/>
              </a:path>
            </a:pathLst>
          </a:custGeom>
          <a:blipFill>
            <a:blip r:embed="rId5"/>
            <a:stretch>
              <a:fillRect/>
            </a:stretch>
          </a:blipFill>
        </p:spPr>
        <p:txBody>
          <a:bodyPr/>
          <a:lstStyle/>
          <a:p>
            <a:endParaRPr lang="en-GB"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487CC7BB519814E8F68E4F8A85945E8" ma:contentTypeVersion="18" ma:contentTypeDescription="Create a new document." ma:contentTypeScope="" ma:versionID="6192aed0373a2711fe88b425ee861bcb">
  <xsd:schema xmlns:xsd="http://www.w3.org/2001/XMLSchema" xmlns:xs="http://www.w3.org/2001/XMLSchema" xmlns:p="http://schemas.microsoft.com/office/2006/metadata/properties" xmlns:ns2="ff4085f0-851c-48b8-8c9c-36e27b016043" xmlns:ns3="966feef0-801e-4054-9366-e927ca357cd3" targetNamespace="http://schemas.microsoft.com/office/2006/metadata/properties" ma:root="true" ma:fieldsID="12ebbd22cce48a14eef359465407617a" ns2:_="" ns3:_="">
    <xsd:import namespace="ff4085f0-851c-48b8-8c9c-36e27b016043"/>
    <xsd:import namespace="966feef0-801e-4054-9366-e927ca357cd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f4085f0-851c-48b8-8c9c-36e27b01604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607f403-5735-4e33-8de4-25f9e3c07bf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66feef0-801e-4054-9366-e927ca357cd3"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83d61611-484c-4251-801f-aeff808c14d3}" ma:internalName="TaxCatchAll" ma:showField="CatchAllData" ma:web="966feef0-801e-4054-9366-e927ca357cd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966feef0-801e-4054-9366-e927ca357cd3" xsi:nil="true"/>
    <lcf76f155ced4ddcb4097134ff3c332f xmlns="ff4085f0-851c-48b8-8c9c-36e27b01604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A13D01B-C671-48CF-BB78-367DA7EA24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f4085f0-851c-48b8-8c9c-36e27b016043"/>
    <ds:schemaRef ds:uri="966feef0-801e-4054-9366-e927ca357c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5412C73-8B5C-43B3-9CA1-796F4E933487}">
  <ds:schemaRefs>
    <ds:schemaRef ds:uri="http://schemas.microsoft.com/sharepoint/v3/contenttype/forms"/>
  </ds:schemaRefs>
</ds:datastoreItem>
</file>

<file path=customXml/itemProps3.xml><?xml version="1.0" encoding="utf-8"?>
<ds:datastoreItem xmlns:ds="http://schemas.openxmlformats.org/officeDocument/2006/customXml" ds:itemID="{3FA0ED03-F707-4115-B337-91E7D1B65880}">
  <ds:schemaRefs>
    <ds:schemaRef ds:uri="http://schemas.microsoft.com/office/2006/metadata/properties"/>
    <ds:schemaRef ds:uri="http://schemas.microsoft.com/office/infopath/2007/PartnerControls"/>
    <ds:schemaRef ds:uri="966feef0-801e-4054-9366-e927ca357cd3"/>
    <ds:schemaRef ds:uri="ff4085f0-851c-48b8-8c9c-36e27b016043"/>
  </ds:schemaRefs>
</ds:datastoreItem>
</file>

<file path=docProps/app.xml><?xml version="1.0" encoding="utf-8"?>
<Properties xmlns="http://schemas.openxmlformats.org/officeDocument/2006/extended-properties" xmlns:vt="http://schemas.openxmlformats.org/officeDocument/2006/docPropsVTypes">
  <TotalTime>32</TotalTime>
  <Words>816</Words>
  <Application>Microsoft Macintosh PowerPoint</Application>
  <PresentationFormat>Custom</PresentationFormat>
  <Paragraphs>94</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Calibri (MS)</vt:lpstr>
      <vt:lpstr>Calibri</vt:lpstr>
      <vt:lpstr>Bellamie</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MBW - IWD social toolkit 01</dc:title>
  <dc:creator>Vicky Davies</dc:creator>
  <cp:lastModifiedBy>Katie Dale</cp:lastModifiedBy>
  <cp:revision>6</cp:revision>
  <cp:lastPrinted>2024-02-20T10:36:46Z</cp:lastPrinted>
  <dcterms:created xsi:type="dcterms:W3CDTF">2006-08-16T00:00:00Z</dcterms:created>
  <dcterms:modified xsi:type="dcterms:W3CDTF">2024-02-20T10:41:05Z</dcterms:modified>
  <dc:identifier>DAF8qy8TYUY</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0x0101004487CC7BB519814E8F68E4F8A85945E8</vt:lpwstr>
  </property>
  <property fmtid="{D5CDD505-2E9C-101B-9397-08002B2CF9AE}" pid="3" name="MediaServiceImageTags">
    <vt:lpwstr/>
  </property>
</Properties>
</file>