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Lst>
  <p:sldSz cx="6858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25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122363"/>
            <a:ext cx="58293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3602038"/>
            <a:ext cx="51435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186D42E-2B9E-4BCD-B57E-BD0818BA97A7}"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347628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86D42E-2B9E-4BCD-B57E-BD0818BA97A7}"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374458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365125"/>
            <a:ext cx="4350544"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86D42E-2B9E-4BCD-B57E-BD0818BA97A7}"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398740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186D42E-2B9E-4BCD-B57E-BD0818BA97A7}"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1725502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1709740"/>
            <a:ext cx="5915025"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4589465"/>
            <a:ext cx="5915025"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86D42E-2B9E-4BCD-B57E-BD0818BA97A7}" type="datetimeFigureOut">
              <a:rPr lang="en-GB" smtClean="0"/>
              <a:t>27/02/2025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4276137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1825625"/>
            <a:ext cx="29146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1825625"/>
            <a:ext cx="29146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86D42E-2B9E-4BCD-B57E-BD0818BA97A7}"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2480177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365127"/>
            <a:ext cx="59150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1681163"/>
            <a:ext cx="290125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2505075"/>
            <a:ext cx="290125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1681163"/>
            <a:ext cx="2915543"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2505075"/>
            <a:ext cx="291554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186D42E-2B9E-4BCD-B57E-BD0818BA97A7}" type="datetimeFigureOut">
              <a:rPr lang="en-GB" smtClean="0"/>
              <a:t>27/02/2025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940541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86D42E-2B9E-4BCD-B57E-BD0818BA97A7}" type="datetimeFigureOut">
              <a:rPr lang="en-GB" smtClean="0"/>
              <a:t>27/02/2025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2841705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86D42E-2B9E-4BCD-B57E-BD0818BA97A7}" type="datetimeFigureOut">
              <a:rPr lang="en-GB" smtClean="0"/>
              <a:t>27/02/2025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2916797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457200"/>
            <a:ext cx="2211884"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987427"/>
            <a:ext cx="3471863"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057400"/>
            <a:ext cx="2211884"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186D42E-2B9E-4BCD-B57E-BD0818BA97A7}"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2290103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457200"/>
            <a:ext cx="2211884"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987427"/>
            <a:ext cx="3471863"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057400"/>
            <a:ext cx="2211884"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186D42E-2B9E-4BCD-B57E-BD0818BA97A7}" type="datetimeFigureOut">
              <a:rPr lang="en-GB" smtClean="0"/>
              <a:t>27/02/2025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E624F5-F5E1-4B87-903B-CADD6F78E96A}" type="slidenum">
              <a:rPr lang="en-GB" smtClean="0"/>
              <a:t>‹#›</a:t>
            </a:fld>
            <a:endParaRPr lang="en-GB"/>
          </a:p>
        </p:txBody>
      </p:sp>
    </p:spTree>
    <p:extLst>
      <p:ext uri="{BB962C8B-B14F-4D97-AF65-F5344CB8AC3E}">
        <p14:creationId xmlns:p14="http://schemas.microsoft.com/office/powerpoint/2010/main" val="3738223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365127"/>
            <a:ext cx="59150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1825625"/>
            <a:ext cx="59150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6356352"/>
            <a:ext cx="154305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186D42E-2B9E-4BCD-B57E-BD0818BA97A7}" type="datetimeFigureOut">
              <a:rPr lang="en-GB" smtClean="0"/>
              <a:t>27/02/2025</a:t>
            </a:fld>
            <a:endParaRPr lang="en-GB"/>
          </a:p>
        </p:txBody>
      </p:sp>
      <p:sp>
        <p:nvSpPr>
          <p:cNvPr id="5" name="Footer Placeholder 4"/>
          <p:cNvSpPr>
            <a:spLocks noGrp="1"/>
          </p:cNvSpPr>
          <p:nvPr>
            <p:ph type="ftr" sz="quarter" idx="3"/>
          </p:nvPr>
        </p:nvSpPr>
        <p:spPr>
          <a:xfrm>
            <a:off x="2271713" y="6356352"/>
            <a:ext cx="2314575"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6356352"/>
            <a:ext cx="154305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E624F5-F5E1-4B87-903B-CADD6F78E96A}" type="slidenum">
              <a:rPr lang="en-GB" smtClean="0"/>
              <a:t>‹#›</a:t>
            </a:fld>
            <a:endParaRPr lang="en-GB"/>
          </a:p>
        </p:txBody>
      </p:sp>
    </p:spTree>
    <p:extLst>
      <p:ext uri="{BB962C8B-B14F-4D97-AF65-F5344CB8AC3E}">
        <p14:creationId xmlns:p14="http://schemas.microsoft.com/office/powerpoint/2010/main" val="11332605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51F6DFD-F445-94E8-AFD6-CED3F5A27239}"/>
              </a:ext>
            </a:extLst>
          </p:cNvPr>
          <p:cNvSpPr txBox="1"/>
          <p:nvPr/>
        </p:nvSpPr>
        <p:spPr>
          <a:xfrm>
            <a:off x="473392" y="1891745"/>
            <a:ext cx="5688249" cy="4648773"/>
          </a:xfrm>
          <a:prstGeom prst="rect">
            <a:avLst/>
          </a:prstGeom>
          <a:noFill/>
        </p:spPr>
        <p:txBody>
          <a:bodyPr wrap="square">
            <a:spAutoFit/>
          </a:bodyPr>
          <a:lstStyle/>
          <a:p>
            <a:pPr>
              <a:lnSpc>
                <a:spcPct val="107000"/>
              </a:lnSpc>
              <a:spcAft>
                <a:spcPts val="800"/>
              </a:spcAft>
            </a:pPr>
            <a:r>
              <a:rPr lang="en-GB" sz="1500" b="1" u="sng" dirty="0">
                <a:solidFill>
                  <a:srgbClr val="000000"/>
                </a:solidFill>
                <a:effectLst/>
                <a:latin typeface="Calibri" panose="020F0502020204030204" pitchFamily="34" charset="0"/>
                <a:ea typeface="Calibri" panose="020F0502020204030204" pitchFamily="34" charset="0"/>
              </a:rPr>
              <a:t>The Food Business Charter</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dirty="0">
                <a:solidFill>
                  <a:srgbClr val="212121"/>
                </a:solidFill>
                <a:effectLst/>
                <a:highlight>
                  <a:srgbClr val="FFFFFF"/>
                </a:highlight>
                <a:latin typeface="Calibri" panose="020F0502020204030204" pitchFamily="34" charset="0"/>
                <a:ea typeface="Calibri" panose="020F0502020204030204" pitchFamily="34" charset="0"/>
              </a:rPr>
              <a:t>During the week of International Women's Day, Meat Business Women are launching a landmark Charter which sets out a bold ambition to work towards 40% female representation across the food industry by 2035. </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dirty="0">
                <a:solidFill>
                  <a:srgbClr val="212121"/>
                </a:solidFill>
                <a:effectLst/>
                <a:highlight>
                  <a:srgbClr val="FFFFFF"/>
                </a:highlight>
                <a:latin typeface="Calibri" panose="020F0502020204030204" pitchFamily="34" charset="0"/>
                <a:ea typeface="Calibri" panose="020F0502020204030204" pitchFamily="34" charset="0"/>
              </a:rPr>
              <a:t> </a:t>
            </a:r>
            <a:r>
              <a:rPr lang="en-GB" sz="1500" b="1" u="sng" dirty="0">
                <a:solidFill>
                  <a:srgbClr val="212121"/>
                </a:solidFill>
                <a:effectLst/>
                <a:highlight>
                  <a:srgbClr val="FFFFFF"/>
                </a:highlight>
                <a:latin typeface="Calibri" panose="020F0502020204030204" pitchFamily="34" charset="0"/>
                <a:ea typeface="Calibri" panose="020F0502020204030204" pitchFamily="34" charset="0"/>
              </a:rPr>
              <a:t>What is Fuelled by Ambition?</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b="1" dirty="0">
                <a:solidFill>
                  <a:srgbClr val="212121"/>
                </a:solidFill>
                <a:effectLst/>
                <a:highlight>
                  <a:srgbClr val="FFFFFF"/>
                </a:highlight>
                <a:latin typeface="Calibri" panose="020F0502020204030204" pitchFamily="34" charset="0"/>
                <a:ea typeface="Calibri" panose="020F0502020204030204" pitchFamily="34" charset="0"/>
              </a:rPr>
              <a:t>Fuelled by Ambition</a:t>
            </a:r>
            <a:r>
              <a:rPr lang="en-GB" sz="1500" dirty="0">
                <a:solidFill>
                  <a:srgbClr val="212121"/>
                </a:solidFill>
                <a:effectLst/>
                <a:highlight>
                  <a:srgbClr val="FFFFFF"/>
                </a:highlight>
                <a:latin typeface="Calibri" panose="020F0502020204030204" pitchFamily="34" charset="0"/>
                <a:ea typeface="Calibri" panose="020F0502020204030204" pitchFamily="34" charset="0"/>
              </a:rPr>
              <a:t> is the campaign driving this vision forward. We’ve defined our ambition—now we’re asking you: What does your Ambition Look Like?</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dirty="0">
                <a:solidFill>
                  <a:srgbClr val="212121"/>
                </a:solidFill>
                <a:effectLst/>
                <a:highlight>
                  <a:srgbClr val="FFFFFF"/>
                </a:highlight>
                <a:latin typeface="Calibri" panose="020F0502020204030204" pitchFamily="34" charset="0"/>
                <a:ea typeface="Calibri" panose="020F0502020204030204" pitchFamily="34" charset="0"/>
              </a:rPr>
              <a:t>The food industry is built by incredible people with unique goals. Whether big or small, ambition matters. By sharing and owning your ambitions, you become part of the movement accelerating real change.</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dirty="0">
                <a:solidFill>
                  <a:srgbClr val="212121"/>
                </a:solidFill>
                <a:effectLst/>
                <a:highlight>
                  <a:srgbClr val="FFFFFF"/>
                </a:highlight>
                <a:latin typeface="Calibri" panose="020F0502020204030204" pitchFamily="34" charset="0"/>
                <a:ea typeface="Calibri" panose="020F0502020204030204" pitchFamily="34" charset="0"/>
              </a:rPr>
              <a:t>This is about redefining ambition on your terms—while collectively pushing for a more balanced, inclusive, and inspiring industry.</a:t>
            </a:r>
            <a:endParaRPr lang="en-GB" sz="1500" dirty="0">
              <a:effectLst/>
              <a:latin typeface="Calibri" panose="020F0502020204030204" pitchFamily="34" charset="0"/>
              <a:ea typeface="Calibri" panose="020F0502020204030204" pitchFamily="34" charset="0"/>
            </a:endParaRPr>
          </a:p>
          <a:p>
            <a:pPr>
              <a:lnSpc>
                <a:spcPct val="107000"/>
              </a:lnSpc>
              <a:spcAft>
                <a:spcPts val="800"/>
              </a:spcAft>
            </a:pPr>
            <a:r>
              <a:rPr lang="en-GB" sz="1500" b="1" dirty="0">
                <a:solidFill>
                  <a:srgbClr val="212121"/>
                </a:solidFill>
                <a:effectLst/>
                <a:highlight>
                  <a:srgbClr val="FFFFFF"/>
                </a:highlight>
                <a:latin typeface="Calibri" panose="020F0502020204030204" pitchFamily="34" charset="0"/>
                <a:ea typeface="Calibri" panose="020F0502020204030204" pitchFamily="34" charset="0"/>
              </a:rPr>
              <a:t>So share with us - what does your Ambition Look Like?</a:t>
            </a:r>
            <a:endParaRPr lang="en-GB" sz="1500" b="1" dirty="0">
              <a:effectLst/>
              <a:latin typeface="Calibri" panose="020F0502020204030204" pitchFamily="34" charset="0"/>
              <a:ea typeface="Calibri" panose="020F0502020204030204" pitchFamily="34" charset="0"/>
            </a:endParaRPr>
          </a:p>
        </p:txBody>
      </p:sp>
      <p:pic>
        <p:nvPicPr>
          <p:cNvPr id="3" name="Picture 2">
            <a:extLst>
              <a:ext uri="{FF2B5EF4-FFF2-40B4-BE49-F238E27FC236}">
                <a16:creationId xmlns:a16="http://schemas.microsoft.com/office/drawing/2014/main" id="{93AB47B3-C50C-6DB2-FB97-343BF4DA83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3486" y="82860"/>
            <a:ext cx="851025" cy="851025"/>
          </a:xfrm>
          <a:prstGeom prst="rect">
            <a:avLst/>
          </a:prstGeom>
        </p:spPr>
      </p:pic>
      <p:pic>
        <p:nvPicPr>
          <p:cNvPr id="6" name="Picture 5">
            <a:extLst>
              <a:ext uri="{FF2B5EF4-FFF2-40B4-BE49-F238E27FC236}">
                <a16:creationId xmlns:a16="http://schemas.microsoft.com/office/drawing/2014/main" id="{6CB61C0B-5615-DE8A-B78A-33DACD9A2DEF}"/>
              </a:ext>
            </a:extLst>
          </p:cNvPr>
          <p:cNvPicPr>
            <a:picLocks noChangeAspect="1"/>
          </p:cNvPicPr>
          <p:nvPr/>
        </p:nvPicPr>
        <p:blipFill>
          <a:blip r:embed="rId3">
            <a:extLst>
              <a:ext uri="{28A0092B-C50C-407E-A947-70E740481C1C}">
                <a14:useLocalDpi xmlns:a14="http://schemas.microsoft.com/office/drawing/2010/main" val="0"/>
              </a:ext>
            </a:extLst>
          </a:blip>
          <a:srcRect t="34315" b="32006"/>
          <a:stretch/>
        </p:blipFill>
        <p:spPr>
          <a:xfrm>
            <a:off x="1549348" y="1196996"/>
            <a:ext cx="3536336" cy="694749"/>
          </a:xfrm>
          <a:prstGeom prst="rect">
            <a:avLst/>
          </a:prstGeom>
        </p:spPr>
      </p:pic>
      <p:sp>
        <p:nvSpPr>
          <p:cNvPr id="7" name="TextBox 6">
            <a:extLst>
              <a:ext uri="{FF2B5EF4-FFF2-40B4-BE49-F238E27FC236}">
                <a16:creationId xmlns:a16="http://schemas.microsoft.com/office/drawing/2014/main" id="{CA2BF264-824A-7FC9-2532-372F3E8EB787}"/>
              </a:ext>
            </a:extLst>
          </p:cNvPr>
          <p:cNvSpPr txBox="1"/>
          <p:nvPr/>
        </p:nvSpPr>
        <p:spPr>
          <a:xfrm>
            <a:off x="584875" y="849179"/>
            <a:ext cx="5688249" cy="353943"/>
          </a:xfrm>
          <a:prstGeom prst="rect">
            <a:avLst/>
          </a:prstGeom>
          <a:noFill/>
        </p:spPr>
        <p:txBody>
          <a:bodyPr wrap="square">
            <a:spAutoFit/>
          </a:bodyPr>
          <a:lstStyle/>
          <a:p>
            <a:pPr algn="ctr"/>
            <a:r>
              <a:rPr lang="en-GB" sz="1700" b="1" i="0" dirty="0">
                <a:solidFill>
                  <a:srgbClr val="000000"/>
                </a:solidFill>
                <a:effectLst/>
              </a:rPr>
              <a:t>Introducing</a:t>
            </a:r>
            <a:endParaRPr lang="en-GB" dirty="0"/>
          </a:p>
        </p:txBody>
      </p:sp>
    </p:spTree>
    <p:extLst>
      <p:ext uri="{BB962C8B-B14F-4D97-AF65-F5344CB8AC3E}">
        <p14:creationId xmlns:p14="http://schemas.microsoft.com/office/powerpoint/2010/main" val="583538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3F18F-A2D2-6DA3-F5FC-C4275313E1BC}"/>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FE295FB-5890-851A-5BFD-B2B49783E4B3}"/>
              </a:ext>
            </a:extLst>
          </p:cNvPr>
          <p:cNvSpPr txBox="1"/>
          <p:nvPr/>
        </p:nvSpPr>
        <p:spPr>
          <a:xfrm>
            <a:off x="584875" y="692126"/>
            <a:ext cx="5688249" cy="6201698"/>
          </a:xfrm>
          <a:prstGeom prst="rect">
            <a:avLst/>
          </a:prstGeom>
          <a:noFill/>
        </p:spPr>
        <p:txBody>
          <a:bodyPr wrap="square">
            <a:spAutoFit/>
          </a:bodyPr>
          <a:lstStyle/>
          <a:p>
            <a:r>
              <a:rPr lang="en-GB" sz="1700" b="1" i="0" u="sng" dirty="0">
                <a:solidFill>
                  <a:srgbClr val="000000"/>
                </a:solidFill>
                <a:effectLst/>
              </a:rPr>
              <a:t>How to use these social media templates</a:t>
            </a:r>
          </a:p>
          <a:p>
            <a:endParaRPr lang="en-GB" sz="1600" b="1" u="sng" dirty="0">
              <a:solidFill>
                <a:srgbClr val="000000"/>
              </a:solidFill>
            </a:endParaRPr>
          </a:p>
          <a:p>
            <a:r>
              <a:rPr lang="en-GB" sz="1400" b="1" dirty="0">
                <a:solidFill>
                  <a:srgbClr val="000000"/>
                </a:solidFill>
              </a:rPr>
              <a:t>Template 1 “My Ambition Looks Like…”: </a:t>
            </a:r>
          </a:p>
          <a:p>
            <a:pPr marL="342900" indent="-342900">
              <a:buFont typeface="+mj-lt"/>
              <a:buAutoNum type="arabicPeriod"/>
            </a:pPr>
            <a:r>
              <a:rPr lang="en-GB" sz="1400" dirty="0">
                <a:solidFill>
                  <a:srgbClr val="000000"/>
                </a:solidFill>
              </a:rPr>
              <a:t>Share a personal ambition, or an ambition your have for the food industry. Big or small, every ambition matters!</a:t>
            </a:r>
          </a:p>
          <a:p>
            <a:pPr marL="342900" indent="-342900">
              <a:buFont typeface="+mj-lt"/>
              <a:buAutoNum type="arabicPeriod"/>
            </a:pPr>
            <a:r>
              <a:rPr lang="en-GB" sz="1400" dirty="0">
                <a:solidFill>
                  <a:srgbClr val="000000"/>
                </a:solidFill>
              </a:rPr>
              <a:t>We’ve given you some ideas on the graphic, but please share your own and make it unique to you.</a:t>
            </a:r>
          </a:p>
          <a:p>
            <a:pPr marL="342900" indent="-342900">
              <a:buFont typeface="+mj-lt"/>
              <a:buAutoNum type="arabicPeriod"/>
            </a:pPr>
            <a:r>
              <a:rPr lang="en-GB" sz="1400" dirty="0"/>
              <a:t>To save it as an image, right click and select ‘Save as Picture’</a:t>
            </a:r>
          </a:p>
          <a:p>
            <a:pPr marL="342900" indent="-342900">
              <a:buFont typeface="+mj-lt"/>
              <a:buAutoNum type="arabicPeriod"/>
            </a:pPr>
            <a:r>
              <a:rPr lang="en-GB" sz="1400" dirty="0">
                <a:solidFill>
                  <a:srgbClr val="000000"/>
                </a:solidFill>
              </a:rPr>
              <a:t>Create a post on your social media page, tagging Meat Business Women and using the hashtag #FuelledByAmbition</a:t>
            </a:r>
          </a:p>
          <a:p>
            <a:pPr marL="342900" indent="-342900">
              <a:buFont typeface="+mj-lt"/>
              <a:buAutoNum type="arabicPeriod"/>
            </a:pPr>
            <a:r>
              <a:rPr lang="en-GB" sz="1400" dirty="0">
                <a:solidFill>
                  <a:srgbClr val="000000"/>
                </a:solidFill>
              </a:rPr>
              <a:t>Pass it on…Why not tag two other people you know or work with and ask them what their Ambition Looks Like?</a:t>
            </a:r>
          </a:p>
          <a:p>
            <a:endParaRPr lang="en-GB" sz="1400" dirty="0">
              <a:solidFill>
                <a:srgbClr val="000000"/>
              </a:solidFill>
            </a:endParaRPr>
          </a:p>
          <a:p>
            <a:r>
              <a:rPr lang="en-GB" sz="1400" b="1" dirty="0">
                <a:solidFill>
                  <a:srgbClr val="000000"/>
                </a:solidFill>
              </a:rPr>
              <a:t>Template 2: </a:t>
            </a:r>
          </a:p>
          <a:p>
            <a:pPr marL="342900" indent="-342900">
              <a:buFont typeface="+mj-lt"/>
              <a:buAutoNum type="arabicPeriod"/>
            </a:pPr>
            <a:r>
              <a:rPr lang="en-GB" sz="1400" dirty="0"/>
              <a:t>Save it as an image, by right clicking and selecting ‘Save as Picture’</a:t>
            </a:r>
          </a:p>
          <a:p>
            <a:pPr marL="342900" indent="-342900">
              <a:buFont typeface="+mj-lt"/>
              <a:buAutoNum type="arabicPeriod"/>
            </a:pPr>
            <a:r>
              <a:rPr lang="en-GB" sz="1400" dirty="0">
                <a:solidFill>
                  <a:srgbClr val="000000"/>
                </a:solidFill>
              </a:rPr>
              <a:t>Create a post on your social media page, tagging Meat Business Women and using hashtag #FuelledByAmbition</a:t>
            </a:r>
          </a:p>
          <a:p>
            <a:pPr marL="342900" indent="-342900">
              <a:buFont typeface="+mj-lt"/>
              <a:buAutoNum type="arabicPeriod"/>
            </a:pPr>
            <a:r>
              <a:rPr lang="en-GB" sz="1400" dirty="0">
                <a:solidFill>
                  <a:srgbClr val="000000"/>
                </a:solidFill>
              </a:rPr>
              <a:t>Suggested post wording: </a:t>
            </a:r>
            <a:r>
              <a:rPr lang="en-GB" sz="1400" i="1" dirty="0"/>
              <a:t>I’m proud to support @Meat Business Women’s Fuelled by Ambition campaign - championing the incredible people in our industry and the unique ambitions that drive them forward. Together, we’re accelerating action towards a more gender-balanced, inclusive industry, one ambition at a time. #FuelledByAmbition</a:t>
            </a:r>
          </a:p>
          <a:p>
            <a:pPr marL="342900" indent="-342900">
              <a:buFont typeface="+mj-lt"/>
              <a:buAutoNum type="arabicPeriod"/>
            </a:pPr>
            <a:r>
              <a:rPr lang="en-GB" sz="1400" dirty="0">
                <a:solidFill>
                  <a:srgbClr val="000000"/>
                </a:solidFill>
              </a:rPr>
              <a:t>Pass it on…Why not tag two other people you know or work with and ask them what their Ambition Looks Like?</a:t>
            </a:r>
            <a:endParaRPr lang="en-GB" sz="1400" i="1" dirty="0"/>
          </a:p>
          <a:p>
            <a:endParaRPr lang="en-GB" sz="1400" i="1" dirty="0">
              <a:solidFill>
                <a:srgbClr val="000000"/>
              </a:solidFill>
            </a:endParaRPr>
          </a:p>
          <a:p>
            <a:r>
              <a:rPr lang="en-GB" sz="1400" dirty="0">
                <a:solidFill>
                  <a:srgbClr val="000000"/>
                </a:solidFill>
              </a:rPr>
              <a:t>Both templates are formatted for </a:t>
            </a:r>
            <a:r>
              <a:rPr lang="en-GB" sz="1400" dirty="0" err="1">
                <a:solidFill>
                  <a:srgbClr val="000000"/>
                </a:solidFill>
              </a:rPr>
              <a:t>Linkedin</a:t>
            </a:r>
            <a:r>
              <a:rPr lang="en-GB" sz="1400" dirty="0">
                <a:solidFill>
                  <a:srgbClr val="000000"/>
                </a:solidFill>
              </a:rPr>
              <a:t>, Instagram and X.</a:t>
            </a:r>
            <a:endParaRPr lang="en-GB" dirty="0"/>
          </a:p>
        </p:txBody>
      </p:sp>
      <p:pic>
        <p:nvPicPr>
          <p:cNvPr id="2" name="Picture 1">
            <a:extLst>
              <a:ext uri="{FF2B5EF4-FFF2-40B4-BE49-F238E27FC236}">
                <a16:creationId xmlns:a16="http://schemas.microsoft.com/office/drawing/2014/main" id="{35CF6F71-464C-8DE2-0A60-61EC857797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6855" y="172016"/>
            <a:ext cx="1040220" cy="1040220"/>
          </a:xfrm>
          <a:prstGeom prst="rect">
            <a:avLst/>
          </a:prstGeom>
        </p:spPr>
      </p:pic>
      <p:pic>
        <p:nvPicPr>
          <p:cNvPr id="3" name="Picture 2">
            <a:extLst>
              <a:ext uri="{FF2B5EF4-FFF2-40B4-BE49-F238E27FC236}">
                <a16:creationId xmlns:a16="http://schemas.microsoft.com/office/drawing/2014/main" id="{91415F81-2F32-A978-CA3D-5E85BB6C9C72}"/>
              </a:ext>
            </a:extLst>
          </p:cNvPr>
          <p:cNvPicPr>
            <a:picLocks noChangeAspect="1"/>
          </p:cNvPicPr>
          <p:nvPr/>
        </p:nvPicPr>
        <p:blipFill>
          <a:blip r:embed="rId3">
            <a:extLst>
              <a:ext uri="{28A0092B-C50C-407E-A947-70E740481C1C}">
                <a14:useLocalDpi xmlns:a14="http://schemas.microsoft.com/office/drawing/2010/main" val="0"/>
              </a:ext>
            </a:extLst>
          </a:blip>
          <a:srcRect t="34315" b="32006"/>
          <a:stretch/>
        </p:blipFill>
        <p:spPr>
          <a:xfrm>
            <a:off x="5058623" y="1212236"/>
            <a:ext cx="1656684" cy="325472"/>
          </a:xfrm>
          <a:prstGeom prst="rect">
            <a:avLst/>
          </a:prstGeom>
        </p:spPr>
      </p:pic>
    </p:spTree>
    <p:extLst>
      <p:ext uri="{BB962C8B-B14F-4D97-AF65-F5344CB8AC3E}">
        <p14:creationId xmlns:p14="http://schemas.microsoft.com/office/powerpoint/2010/main" val="2744269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5BE69-24D9-C9D9-88BB-D7327BA2FC23}"/>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A6D50F7C-4C96-4C74-0A7D-ED332B4351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
        <p:nvSpPr>
          <p:cNvPr id="2" name="TextBox 1">
            <a:extLst>
              <a:ext uri="{FF2B5EF4-FFF2-40B4-BE49-F238E27FC236}">
                <a16:creationId xmlns:a16="http://schemas.microsoft.com/office/drawing/2014/main" id="{3850F30B-5163-CE9B-C189-BA64F0C2CB7A}"/>
              </a:ext>
            </a:extLst>
          </p:cNvPr>
          <p:cNvSpPr txBox="1"/>
          <p:nvPr/>
        </p:nvSpPr>
        <p:spPr>
          <a:xfrm>
            <a:off x="778598" y="2631022"/>
            <a:ext cx="5341545" cy="3416320"/>
          </a:xfrm>
          <a:prstGeom prst="rect">
            <a:avLst/>
          </a:prstGeom>
          <a:noFill/>
        </p:spPr>
        <p:txBody>
          <a:bodyPr wrap="square">
            <a:spAutoFit/>
          </a:bodyPr>
          <a:lstStyle/>
          <a:p>
            <a:pPr algn="ctr"/>
            <a:r>
              <a:rPr lang="en-GB" b="1" i="0" dirty="0">
                <a:solidFill>
                  <a:srgbClr val="000000"/>
                </a:solidFill>
                <a:effectLst/>
              </a:rPr>
              <a:t>Type </a:t>
            </a:r>
            <a:r>
              <a:rPr lang="en-GB" b="1" dirty="0">
                <a:solidFill>
                  <a:srgbClr val="000000"/>
                </a:solidFill>
              </a:rPr>
              <a:t>out your own</a:t>
            </a:r>
            <a:r>
              <a:rPr lang="en-GB" b="1" i="0" dirty="0">
                <a:solidFill>
                  <a:srgbClr val="000000"/>
                </a:solidFill>
                <a:effectLst/>
              </a:rPr>
              <a:t> ambition here….</a:t>
            </a:r>
          </a:p>
          <a:p>
            <a:pPr algn="ctr"/>
            <a:r>
              <a:rPr lang="en-GB" b="1" dirty="0">
                <a:solidFill>
                  <a:srgbClr val="000000"/>
                </a:solidFill>
              </a:rPr>
              <a:t>e.g.</a:t>
            </a:r>
          </a:p>
          <a:p>
            <a:pPr algn="ctr"/>
            <a:r>
              <a:rPr lang="en-GB" dirty="0">
                <a:solidFill>
                  <a:srgbClr val="000000"/>
                </a:solidFill>
              </a:rPr>
              <a:t>“</a:t>
            </a:r>
            <a:r>
              <a:rPr lang="en-GB" i="1" dirty="0">
                <a:solidFill>
                  <a:srgbClr val="000000"/>
                </a:solidFill>
              </a:rPr>
              <a:t>Stepping out of my comfort zone and leaning into new networking opportunities” </a:t>
            </a:r>
          </a:p>
          <a:p>
            <a:pPr algn="ctr"/>
            <a:r>
              <a:rPr lang="en-GB" i="1" dirty="0">
                <a:solidFill>
                  <a:srgbClr val="000000"/>
                </a:solidFill>
              </a:rPr>
              <a:t>“Becoming a mentor and passing my knowledge on”</a:t>
            </a:r>
          </a:p>
          <a:p>
            <a:pPr algn="ctr"/>
            <a:r>
              <a:rPr lang="en-GB" i="1" dirty="0">
                <a:solidFill>
                  <a:srgbClr val="000000"/>
                </a:solidFill>
              </a:rPr>
              <a:t>“Stepping up into a leadership position”</a:t>
            </a:r>
          </a:p>
          <a:p>
            <a:pPr algn="ctr"/>
            <a:r>
              <a:rPr lang="en-GB" i="1" dirty="0">
                <a:solidFill>
                  <a:srgbClr val="000000"/>
                </a:solidFill>
              </a:rPr>
              <a:t> “Helping my team to recognise their strengths and progress their careers” </a:t>
            </a:r>
          </a:p>
          <a:p>
            <a:pPr algn="ctr"/>
            <a:r>
              <a:rPr lang="en-GB" i="1" dirty="0">
                <a:solidFill>
                  <a:srgbClr val="000000"/>
                </a:solidFill>
              </a:rPr>
              <a:t>“Being a present parent whilst upskilling in my current role” </a:t>
            </a:r>
          </a:p>
          <a:p>
            <a:pPr algn="ctr"/>
            <a:r>
              <a:rPr lang="en-GB" i="1" dirty="0">
                <a:solidFill>
                  <a:srgbClr val="000000"/>
                </a:solidFill>
              </a:rPr>
              <a:t>“Advocating for women in my team”</a:t>
            </a:r>
          </a:p>
          <a:p>
            <a:pPr algn="ctr"/>
            <a:endParaRPr lang="en-GB" b="1" i="0" dirty="0">
              <a:solidFill>
                <a:srgbClr val="000000"/>
              </a:solidFill>
              <a:effectLst/>
            </a:endParaRPr>
          </a:p>
        </p:txBody>
      </p:sp>
    </p:spTree>
    <p:extLst>
      <p:ext uri="{BB962C8B-B14F-4D97-AF65-F5344CB8AC3E}">
        <p14:creationId xmlns:p14="http://schemas.microsoft.com/office/powerpoint/2010/main" val="3691970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513A4-A790-4843-C8F0-55062D45C4E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A2FB3BB-2BD1-6BA2-14BD-4D733AEF1F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6858000" cy="6858000"/>
          </a:xfrm>
          <a:prstGeom prst="rect">
            <a:avLst/>
          </a:prstGeom>
        </p:spPr>
      </p:pic>
    </p:spTree>
    <p:extLst>
      <p:ext uri="{BB962C8B-B14F-4D97-AF65-F5344CB8AC3E}">
        <p14:creationId xmlns:p14="http://schemas.microsoft.com/office/powerpoint/2010/main" val="27123452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312</TotalTime>
  <Words>469</Words>
  <Application>Microsoft Office PowerPoint</Application>
  <PresentationFormat>Custom</PresentationFormat>
  <Paragraphs>32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Info | Meat Business Women</dc:creator>
  <cp:lastModifiedBy>Info | Meat Business Women</cp:lastModifiedBy>
  <cp:revision>10</cp:revision>
  <dcterms:created xsi:type="dcterms:W3CDTF">2025-01-08T07:03:10Z</dcterms:created>
  <dcterms:modified xsi:type="dcterms:W3CDTF">2025-02-27T14:51:53Z</dcterms:modified>
</cp:coreProperties>
</file>